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8" r:id="rId11"/>
    <p:sldId id="271" r:id="rId12"/>
    <p:sldId id="272" r:id="rId13"/>
    <p:sldId id="273" r:id="rId14"/>
    <p:sldId id="289" r:id="rId15"/>
    <p:sldId id="295" r:id="rId16"/>
    <p:sldId id="296" r:id="rId17"/>
    <p:sldId id="292" r:id="rId18"/>
    <p:sldId id="293" r:id="rId19"/>
    <p:sldId id="294" r:id="rId20"/>
    <p:sldId id="297" r:id="rId21"/>
    <p:sldId id="298" r:id="rId22"/>
    <p:sldId id="29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2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152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EE426-518A-2746-893C-0D3105A41E6A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A3EDA-18A8-3545-B81E-0F98D127D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256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AEF30-2E02-C44D-BC73-20F0202490EF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9652E-C7A3-D64A-97B3-37113A40A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47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tul_0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1053" y="2286008"/>
            <a:ext cx="8424895" cy="3318563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7200" b="1" baseline="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Напишите название своего предмета</a:t>
            </a:r>
            <a:endParaRPr lang="ru-RU" dirty="0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6191689" y="6142307"/>
            <a:ext cx="2634258" cy="47662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pPr lvl="0"/>
            <a:r>
              <a:rPr lang="ru-RU" dirty="0" smtClean="0"/>
              <a:t>Как вас зовут?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745934" y="1653722"/>
            <a:ext cx="2080012" cy="47662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531" baseline="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pPr lvl="0"/>
            <a:r>
              <a:rPr lang="ru-RU" dirty="0" smtClean="0"/>
              <a:t>Занятие №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50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юсы и мину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7514725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 baseline="0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В заголовке старайтесь указать основную мысль слайда</a:t>
            </a:r>
            <a:endParaRPr lang="ru-RU" dirty="0"/>
          </a:p>
        </p:txBody>
      </p:sp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526409" y="39151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65084" y="51641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11461" y="1596531"/>
            <a:ext cx="3207516" cy="4533503"/>
          </a:xfrm>
          <a:prstGeom prst="rect">
            <a:avLst/>
          </a:prstGeom>
        </p:spPr>
        <p:txBody>
          <a:bodyPr anchor="t"/>
          <a:lstStyle>
            <a:lvl1pPr marL="342900" indent="-342900">
              <a:lnSpc>
                <a:spcPct val="90000"/>
              </a:lnSpc>
              <a:buClr>
                <a:srgbClr val="C0020D"/>
              </a:buClr>
              <a:buSzPct val="100000"/>
              <a:buFont typeface="Lucida Grande"/>
              <a:buChar char="+"/>
              <a:defRPr sz="2200" b="0" baseline="0">
                <a:latin typeface="+mn-lt"/>
              </a:defRPr>
            </a:lvl1pPr>
            <a:lvl2pPr marL="355591" indent="0">
              <a:lnSpc>
                <a:spcPct val="90000"/>
              </a:lnSpc>
              <a:buFont typeface="Wingdings" panose="05000000000000000000" pitchFamily="2" charset="2"/>
              <a:buNone/>
              <a:defRPr sz="1600" b="1">
                <a:latin typeface="PF Isotext Pro" panose="02000500000000020004" pitchFamily="2" charset="0"/>
              </a:defRPr>
            </a:lvl2pPr>
            <a:lvl3pPr marL="723882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3pPr>
            <a:lvl4pPr marL="1079473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4pPr>
            <a:lvl5pPr marL="1435064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Здесь вы можете указать преимущества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931671" y="1596531"/>
            <a:ext cx="3207516" cy="4533503"/>
          </a:xfrm>
          <a:prstGeom prst="rect">
            <a:avLst/>
          </a:prstGeom>
        </p:spPr>
        <p:txBody>
          <a:bodyPr anchor="t"/>
          <a:lstStyle>
            <a:lvl1pPr marL="285744" indent="-285744">
              <a:lnSpc>
                <a:spcPct val="90000"/>
              </a:lnSpc>
              <a:buClr>
                <a:srgbClr val="C0020D"/>
              </a:buClr>
              <a:buFont typeface="Lucida Grande"/>
              <a:buChar char="-"/>
              <a:defRPr sz="2200" b="0" baseline="0">
                <a:latin typeface="+mn-lt"/>
              </a:defRPr>
            </a:lvl1pPr>
            <a:lvl2pPr marL="355591" indent="0">
              <a:lnSpc>
                <a:spcPct val="90000"/>
              </a:lnSpc>
              <a:buFont typeface="Wingdings" panose="05000000000000000000" pitchFamily="2" charset="2"/>
              <a:buNone/>
              <a:defRPr sz="1600" b="1">
                <a:latin typeface="PF Isotext Pro" panose="02000500000000020004" pitchFamily="2" charset="0"/>
              </a:defRPr>
            </a:lvl2pPr>
            <a:lvl3pPr marL="723882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3pPr>
            <a:lvl4pPr marL="1079473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4pPr>
            <a:lvl5pPr marL="1435064" indent="0">
              <a:lnSpc>
                <a:spcPct val="90000"/>
              </a:lnSpc>
              <a:buFont typeface="Wingdings" panose="05000000000000000000" pitchFamily="2" charset="2"/>
              <a:buNone/>
              <a:defRPr sz="1400" b="1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А здесь поговорить про недостатки</a:t>
            </a:r>
          </a:p>
        </p:txBody>
      </p:sp>
      <p:cxnSp>
        <p:nvCxnSpPr>
          <p:cNvPr id="14" name="Прямая соединительная линия 15"/>
          <p:cNvCxnSpPr/>
          <p:nvPr userDrawn="1"/>
        </p:nvCxnSpPr>
        <p:spPr>
          <a:xfrm>
            <a:off x="4324117" y="1596571"/>
            <a:ext cx="0" cy="4533463"/>
          </a:xfrm>
          <a:prstGeom prst="line">
            <a:avLst/>
          </a:prstGeom>
          <a:ln w="19050">
            <a:solidFill>
              <a:srgbClr val="C00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690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вертикальны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7514725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 baseline="0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В заголовке старайтесь указать основную мысль слайда</a:t>
            </a:r>
            <a:endParaRPr lang="ru-RU" dirty="0"/>
          </a:p>
        </p:txBody>
      </p:sp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  <p:sp>
        <p:nvSpPr>
          <p:cNvPr id="15" name="Объект 2"/>
          <p:cNvSpPr>
            <a:spLocks noGrp="1"/>
          </p:cNvSpPr>
          <p:nvPr>
            <p:ph sz="quarter" idx="14"/>
          </p:nvPr>
        </p:nvSpPr>
        <p:spPr>
          <a:xfrm>
            <a:off x="625975" y="1596958"/>
            <a:ext cx="3646174" cy="4499042"/>
          </a:xfrm>
          <a:prstGeom prst="rect">
            <a:avLst/>
          </a:prstGeom>
        </p:spPr>
        <p:txBody>
          <a:bodyPr anchor="t"/>
          <a:lstStyle>
            <a:lvl1pPr>
              <a:defRPr lang="ru-RU" sz="2400" b="0" dirty="0" smtClean="0">
                <a:latin typeface="Helvetica"/>
                <a:cs typeface="Helvetica"/>
              </a:defRPr>
            </a:lvl1pPr>
            <a:lvl2pPr>
              <a:defRPr lang="ru-RU" sz="2200" b="0" dirty="0" smtClean="0">
                <a:latin typeface="Helvetica"/>
                <a:cs typeface="Helvetica"/>
              </a:defRPr>
            </a:lvl2pPr>
            <a:lvl3pPr>
              <a:defRPr lang="ru-RU" sz="1800" b="0" dirty="0" smtClean="0">
                <a:latin typeface="Helvetica"/>
                <a:cs typeface="Helvetica"/>
              </a:defRPr>
            </a:lvl3pPr>
            <a:lvl4pPr>
              <a:defRPr lang="ru-RU" b="0" dirty="0" smtClean="0">
                <a:latin typeface="Helvetica"/>
                <a:cs typeface="Helvetica"/>
              </a:defRPr>
            </a:lvl4pPr>
            <a:lvl5pPr>
              <a:defRPr lang="ru-RU" b="0" dirty="0">
                <a:latin typeface="Helvetica"/>
                <a:cs typeface="Helvetica"/>
              </a:defRPr>
            </a:lvl5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buNone/>
            </a:pPr>
            <a:r>
              <a:rPr lang="en-US" smtClean="0"/>
              <a:t>Second level</a:t>
            </a:r>
          </a:p>
          <a:p>
            <a:pPr marL="0" lvl="2" indent="0">
              <a:buNone/>
            </a:pPr>
            <a:r>
              <a:rPr lang="en-US" smtClean="0"/>
              <a:t>Third level</a:t>
            </a:r>
          </a:p>
          <a:p>
            <a:pPr marL="0" lvl="3" indent="0">
              <a:buNone/>
            </a:pPr>
            <a:r>
              <a:rPr lang="en-US" smtClean="0"/>
              <a:t>Fourth level</a:t>
            </a:r>
          </a:p>
          <a:p>
            <a:pPr marL="0" lvl="4" indent="0">
              <a:buNone/>
            </a:pPr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16" name="Объект 2"/>
          <p:cNvSpPr>
            <a:spLocks noGrp="1"/>
          </p:cNvSpPr>
          <p:nvPr>
            <p:ph sz="quarter" idx="15"/>
          </p:nvPr>
        </p:nvSpPr>
        <p:spPr>
          <a:xfrm>
            <a:off x="4554397" y="1596958"/>
            <a:ext cx="3646174" cy="4499042"/>
          </a:xfrm>
          <a:prstGeom prst="rect">
            <a:avLst/>
          </a:prstGeom>
        </p:spPr>
        <p:txBody>
          <a:bodyPr anchor="t"/>
          <a:lstStyle>
            <a:lvl1pPr>
              <a:defRPr lang="ru-RU" sz="2400" b="0" dirty="0" smtClean="0">
                <a:latin typeface="Helvetica"/>
                <a:cs typeface="Helvetica"/>
              </a:defRPr>
            </a:lvl1pPr>
            <a:lvl2pPr>
              <a:defRPr lang="ru-RU" sz="2200" b="0" dirty="0" smtClean="0">
                <a:latin typeface="Helvetica"/>
                <a:cs typeface="Helvetica"/>
              </a:defRPr>
            </a:lvl2pPr>
            <a:lvl3pPr>
              <a:defRPr lang="ru-RU" sz="1800" b="0" dirty="0" smtClean="0">
                <a:latin typeface="Helvetica"/>
                <a:cs typeface="Helvetica"/>
              </a:defRPr>
            </a:lvl3pPr>
            <a:lvl4pPr>
              <a:defRPr lang="ru-RU" b="0" dirty="0" smtClean="0">
                <a:latin typeface="Helvetica"/>
                <a:cs typeface="Helvetica"/>
              </a:defRPr>
            </a:lvl4pPr>
            <a:lvl5pPr>
              <a:defRPr lang="ru-RU" b="0" dirty="0">
                <a:latin typeface="Helvetica"/>
                <a:cs typeface="Helvetica"/>
              </a:defRPr>
            </a:lvl5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buNone/>
            </a:pPr>
            <a:r>
              <a:rPr lang="en-US" smtClean="0"/>
              <a:t>Second level</a:t>
            </a:r>
          </a:p>
          <a:p>
            <a:pPr marL="0" lvl="2" indent="0">
              <a:buNone/>
            </a:pPr>
            <a:r>
              <a:rPr lang="en-US" smtClean="0"/>
              <a:t>Third level</a:t>
            </a:r>
          </a:p>
          <a:p>
            <a:pPr marL="0" lvl="3" indent="0">
              <a:buNone/>
            </a:pPr>
            <a:r>
              <a:rPr lang="en-US" smtClean="0"/>
              <a:t>Fourth level</a:t>
            </a:r>
          </a:p>
          <a:p>
            <a:pPr marL="0" lvl="4" indent="0">
              <a:buNone/>
            </a:pPr>
            <a:r>
              <a:rPr lang="en-US" smtClean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0395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7514725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 baseline="0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В заголовке старайтесь указать основную мысль слайда</a:t>
            </a:r>
            <a:endParaRPr lang="ru-RU" dirty="0"/>
          </a:p>
        </p:txBody>
      </p:sp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8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6593" y="209073"/>
            <a:ext cx="899278" cy="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66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машнее зад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  <p:sp>
        <p:nvSpPr>
          <p:cNvPr id="9" name="Прямоугольник 9"/>
          <p:cNvSpPr/>
          <p:nvPr userDrawn="1"/>
        </p:nvSpPr>
        <p:spPr>
          <a:xfrm>
            <a:off x="217354" y="465988"/>
            <a:ext cx="4099199" cy="48179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defTabSz="914377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2812" b="1" noProof="0" dirty="0" smtClean="0">
                <a:solidFill>
                  <a:srgbClr val="C0020D"/>
                </a:solidFill>
                <a:latin typeface="Helvetica"/>
                <a:ea typeface="+mj-ea"/>
                <a:cs typeface="Helvetica"/>
              </a:rPr>
              <a:t>Домашнее задание</a:t>
            </a:r>
            <a:r>
              <a:rPr lang="en-US" sz="2812" b="1" noProof="0" dirty="0" smtClean="0">
                <a:solidFill>
                  <a:srgbClr val="C0020D"/>
                </a:solidFill>
                <a:latin typeface="Helvetica"/>
                <a:ea typeface="+mj-ea"/>
                <a:cs typeface="Helvetica"/>
              </a:rPr>
              <a:t> </a:t>
            </a:r>
            <a:r>
              <a:rPr lang="ru-RU" sz="2812" b="1" noProof="0" dirty="0" smtClean="0">
                <a:solidFill>
                  <a:srgbClr val="C0020D"/>
                </a:solidFill>
                <a:latin typeface="Helvetica"/>
                <a:ea typeface="+mj-ea"/>
                <a:cs typeface="Helvetica"/>
              </a:rPr>
              <a:t>№</a:t>
            </a:r>
            <a:endParaRPr lang="ru-RU" sz="2812" b="1" dirty="0">
              <a:solidFill>
                <a:srgbClr val="C0020D"/>
              </a:solidFill>
              <a:latin typeface="Helvetica"/>
              <a:ea typeface="+mj-ea"/>
              <a:cs typeface="Helvetica"/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4131177" y="427624"/>
            <a:ext cx="1406022" cy="4766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4000" b="1" baseline="0">
                <a:solidFill>
                  <a:srgbClr val="C0020D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582444"/>
            <a:ext cx="7527727" cy="3221785"/>
          </a:xfrm>
          <a:prstGeom prst="rect">
            <a:avLst/>
          </a:prstGeom>
        </p:spPr>
        <p:txBody>
          <a:bodyPr anchor="t"/>
          <a:lstStyle>
            <a:lvl1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 sz="2400" b="0">
                <a:latin typeface="Helvetica"/>
                <a:cs typeface="Helvetica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200" b="0">
                <a:latin typeface="HelveticaNeueCyr" panose="02000503040000020004" pitchFamily="50" charset="-52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NeueCyr" panose="02000503040000020004" pitchFamily="50" charset="-52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NeueCyr" panose="02000503040000020004" pitchFamily="50" charset="-52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NeueCyr" panose="02000503040000020004" pitchFamily="50" charset="-52"/>
              </a:defRPr>
            </a:lvl5pPr>
          </a:lstStyle>
          <a:p>
            <a:pPr lvl="0"/>
            <a:r>
              <a:rPr lang="ru-RU" dirty="0" smtClean="0"/>
              <a:t>Не забывайте давать ссылки на полезные материалы, которые помогут студентам в выполнении заданий</a:t>
            </a:r>
          </a:p>
        </p:txBody>
      </p:sp>
      <p:sp>
        <p:nvSpPr>
          <p:cNvPr id="13" name="Прямоугольник 11"/>
          <p:cNvSpPr/>
          <p:nvPr userDrawn="1"/>
        </p:nvSpPr>
        <p:spPr>
          <a:xfrm>
            <a:off x="611460" y="5001268"/>
            <a:ext cx="1954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20D"/>
                </a:solidFill>
                <a:effectLst/>
                <a:uLnTx/>
                <a:uFillTx/>
                <a:latin typeface="Helvetica"/>
                <a:cs typeface="Helvetica"/>
              </a:rPr>
              <a:t>Срок сдачи</a:t>
            </a:r>
            <a:endParaRPr lang="ru-RU" sz="1400" dirty="0">
              <a:solidFill>
                <a:srgbClr val="C0020D"/>
              </a:solidFill>
              <a:latin typeface="Helvetica"/>
              <a:cs typeface="Helvetica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11460" y="5449050"/>
            <a:ext cx="3397791" cy="519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200" b="0" i="1" baseline="0">
                <a:latin typeface="Helvetica"/>
                <a:cs typeface="Helvetica"/>
              </a:defRPr>
            </a:lvl1pPr>
            <a:lvl2pPr marL="698483" indent="-342891">
              <a:lnSpc>
                <a:spcPct val="90000"/>
              </a:lnSpc>
              <a:buFont typeface="+mj-lt"/>
              <a:buAutoNum type="arabicPeriod"/>
              <a:defRPr sz="1800">
                <a:latin typeface="PF Isotext Pro" panose="02000500000000020004" pitchFamily="2" charset="0"/>
              </a:defRPr>
            </a:lvl2pPr>
            <a:lvl3pPr marL="1066773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3pPr>
            <a:lvl4pPr marL="1422364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4pPr>
            <a:lvl5pPr marL="1777956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Укажите дату</a:t>
            </a:r>
          </a:p>
        </p:txBody>
      </p:sp>
    </p:spTree>
    <p:extLst>
      <p:ext uri="{BB962C8B-B14F-4D97-AF65-F5344CB8AC3E}">
        <p14:creationId xmlns:p14="http://schemas.microsoft.com/office/powerpoint/2010/main" val="3818123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tul_0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922750"/>
            <a:ext cx="9144000" cy="2036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20D"/>
              </a:solidFill>
            </a:endParaRP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1639484" y="5122769"/>
            <a:ext cx="5865033" cy="47662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HelveticaNeueCyr" panose="02000503040000020004" pitchFamily="50" charset="-52"/>
              </a:defRPr>
            </a:lvl1pPr>
          </a:lstStyle>
          <a:p>
            <a:pPr lvl="0"/>
            <a:r>
              <a:rPr lang="ru-RU" dirty="0" smtClean="0"/>
              <a:t>Напишите ваше имя</a:t>
            </a: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1639484" y="5740358"/>
            <a:ext cx="5865033" cy="99201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HelveticaNeueCyr" panose="02000503040000020004" pitchFamily="50" charset="-52"/>
              </a:defRPr>
            </a:lvl1pPr>
          </a:lstStyle>
          <a:p>
            <a:pPr lvl="0"/>
            <a:r>
              <a:rPr lang="ru-RU" dirty="0" smtClean="0"/>
              <a:t>Укажите свои контакты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298459" y="2598372"/>
            <a:ext cx="665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dirty="0" smtClean="0">
                <a:solidFill>
                  <a:srgbClr val="FFFFFF"/>
                </a:solidFill>
                <a:latin typeface="Helvetica"/>
                <a:cs typeface="Helvetica"/>
              </a:rPr>
              <a:t>Спасибо</a:t>
            </a:r>
            <a:r>
              <a:rPr lang="ru-RU" sz="6000" b="1" baseline="0" dirty="0" smtClean="0">
                <a:solidFill>
                  <a:srgbClr val="FFFFFF"/>
                </a:solidFill>
                <a:latin typeface="Helvetica"/>
                <a:cs typeface="Helvetica"/>
              </a:rPr>
              <a:t> за</a:t>
            </a:r>
          </a:p>
          <a:p>
            <a:pPr algn="r"/>
            <a:r>
              <a:rPr lang="ru-RU" sz="6000" b="1" baseline="0" dirty="0" smtClean="0">
                <a:solidFill>
                  <a:srgbClr val="FFFFFF"/>
                </a:solidFill>
                <a:latin typeface="Helvetica"/>
                <a:cs typeface="Helvetica"/>
              </a:rPr>
              <a:t>внимание!</a:t>
            </a:r>
            <a:endParaRPr lang="en-US" sz="6000" b="1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75773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амятка к шаблон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7514725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 baseline="0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Пояснения к шаблону</a:t>
            </a:r>
            <a:endParaRPr lang="ru-RU" dirty="0"/>
          </a:p>
        </p:txBody>
      </p:sp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  <p:sp>
        <p:nvSpPr>
          <p:cNvPr id="8" name="Прямоугольник 11"/>
          <p:cNvSpPr/>
          <p:nvPr userDrawn="1"/>
        </p:nvSpPr>
        <p:spPr>
          <a:xfrm>
            <a:off x="625972" y="1593014"/>
            <a:ext cx="3350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В вашем распоряжении </a:t>
            </a:r>
          </a:p>
          <a:p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cs typeface="Helvetica"/>
              </a:rPr>
              <a:t>есть следующие слайды: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56772" y="2297117"/>
            <a:ext cx="43216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Титульный слайд</a:t>
            </a:r>
          </a:p>
          <a:p>
            <a: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700" b="0" dirty="0" smtClean="0">
                <a:latin typeface="Helvetica"/>
                <a:cs typeface="Helvetica"/>
              </a:rPr>
              <a:t>Заголовок и текст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Содержание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Терминология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Цитата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Заголовок, подзаголовок и текст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Заголовок и картинка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Заголовок, текст и картинка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Код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Плюсы и минусы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Два вертикальных объекта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Только заголовок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Пустой слайд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Домашнее задание</a:t>
            </a:r>
          </a:p>
          <a:p>
            <a:pPr marL="342891" indent="-342891">
              <a:buAutoNum type="arabicPeriod"/>
            </a:pPr>
            <a:r>
              <a:rPr lang="ru-RU" sz="1700" b="0" dirty="0" smtClean="0">
                <a:latin typeface="Helvetica"/>
                <a:cs typeface="Helvetica"/>
              </a:rPr>
              <a:t>Контакты</a:t>
            </a:r>
          </a:p>
          <a:p>
            <a:pPr marL="342891" indent="-342891">
              <a:buAutoNum type="arabicPeriod"/>
            </a:pPr>
            <a:endParaRPr lang="ru-RU" sz="1700" b="0" dirty="0">
              <a:latin typeface="Helvetica"/>
              <a:cs typeface="Helvetica"/>
            </a:endParaRPr>
          </a:p>
        </p:txBody>
      </p:sp>
      <p:cxnSp>
        <p:nvCxnSpPr>
          <p:cNvPr id="10" name="Прямая соединительная линия 14"/>
          <p:cNvCxnSpPr/>
          <p:nvPr userDrawn="1"/>
        </p:nvCxnSpPr>
        <p:spPr>
          <a:xfrm>
            <a:off x="4721809" y="1638555"/>
            <a:ext cx="0" cy="4796078"/>
          </a:xfrm>
          <a:prstGeom prst="line">
            <a:avLst/>
          </a:prstGeom>
          <a:ln w="19050">
            <a:solidFill>
              <a:srgbClr val="C00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6454588" y="28444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867097" y="1593014"/>
            <a:ext cx="3510141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sz="1600" dirty="0" smtClean="0">
                <a:latin typeface="Helvetica"/>
                <a:cs typeface="Helvetica"/>
              </a:rPr>
              <a:t>Для акцентов в коде и тексте </a:t>
            </a:r>
            <a:br>
              <a:rPr lang="ru-RU" sz="1600" dirty="0" smtClean="0">
                <a:latin typeface="Helvetica"/>
                <a:cs typeface="Helvetica"/>
              </a:rPr>
            </a:br>
            <a:r>
              <a:rPr lang="ru-RU" sz="1600" dirty="0" smtClean="0">
                <a:latin typeface="Helvetica"/>
                <a:cs typeface="Helvetica"/>
              </a:rPr>
              <a:t>на слайдах в настройках цвета </a:t>
            </a:r>
            <a:br>
              <a:rPr lang="ru-RU" sz="1600" dirty="0" smtClean="0">
                <a:latin typeface="Helvetica"/>
                <a:cs typeface="Helvetica"/>
              </a:rPr>
            </a:br>
            <a:r>
              <a:rPr lang="ru-RU" sz="1600" dirty="0" smtClean="0">
                <a:latin typeface="Helvetica"/>
                <a:cs typeface="Helvetica"/>
              </a:rPr>
              <a:t>у вас есть готовая палитра:</a:t>
            </a:r>
            <a:endParaRPr lang="ru-RU" sz="1600" dirty="0">
              <a:latin typeface="Helvetica"/>
              <a:cs typeface="Helvetica"/>
            </a:endParaRPr>
          </a:p>
        </p:txBody>
      </p:sp>
      <p:grpSp>
        <p:nvGrpSpPr>
          <p:cNvPr id="14" name="Группа 7"/>
          <p:cNvGrpSpPr/>
          <p:nvPr userDrawn="1"/>
        </p:nvGrpSpPr>
        <p:grpSpPr>
          <a:xfrm>
            <a:off x="4978398" y="2598057"/>
            <a:ext cx="3377415" cy="420914"/>
            <a:chOff x="4978399" y="2598057"/>
            <a:chExt cx="2562184" cy="319315"/>
          </a:xfrm>
        </p:grpSpPr>
        <p:sp>
          <p:nvSpPr>
            <p:cNvPr id="15" name="Прямоугольник 5"/>
            <p:cNvSpPr/>
            <p:nvPr userDrawn="1"/>
          </p:nvSpPr>
          <p:spPr>
            <a:xfrm>
              <a:off x="4978399" y="2598057"/>
              <a:ext cx="319315" cy="319315"/>
            </a:xfrm>
            <a:prstGeom prst="rect">
              <a:avLst/>
            </a:prstGeom>
            <a:solidFill>
              <a:srgbClr val="C002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8"/>
            <p:cNvSpPr/>
            <p:nvPr userDrawn="1"/>
          </p:nvSpPr>
          <p:spPr>
            <a:xfrm>
              <a:off x="5427201" y="2598057"/>
              <a:ext cx="319315" cy="31931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9"/>
            <p:cNvSpPr/>
            <p:nvPr userDrawn="1"/>
          </p:nvSpPr>
          <p:spPr>
            <a:xfrm>
              <a:off x="5876003" y="2598057"/>
              <a:ext cx="319315" cy="3193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20"/>
            <p:cNvSpPr/>
            <p:nvPr userDrawn="1"/>
          </p:nvSpPr>
          <p:spPr>
            <a:xfrm>
              <a:off x="6324805" y="2598057"/>
              <a:ext cx="319315" cy="31931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21"/>
            <p:cNvSpPr/>
            <p:nvPr userDrawn="1"/>
          </p:nvSpPr>
          <p:spPr>
            <a:xfrm>
              <a:off x="6772466" y="2598057"/>
              <a:ext cx="319315" cy="3193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22"/>
            <p:cNvSpPr/>
            <p:nvPr userDrawn="1"/>
          </p:nvSpPr>
          <p:spPr>
            <a:xfrm>
              <a:off x="7221268" y="2598057"/>
              <a:ext cx="319315" cy="31931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4867097" y="3300262"/>
            <a:ext cx="37031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Helvetica"/>
                <a:cs typeface="Helvetica"/>
              </a:rPr>
              <a:t>Используйте готовый набор </a:t>
            </a:r>
            <a:r>
              <a:rPr kumimoji="0" lang="ru-RU" sz="1600" b="1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иконок</a:t>
            </a:r>
            <a:r>
              <a:rPr lang="ru-RU" sz="1600" b="1" dirty="0" smtClean="0">
                <a:latin typeface="Helvetica"/>
                <a:cs typeface="Helvetica"/>
              </a:rPr>
              <a:t> и элементов для создания ориентиров на слайде:</a:t>
            </a:r>
            <a:endParaRPr lang="ru-RU" sz="16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8008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7514725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В заголовке старайтесь указать </a:t>
            </a:r>
            <a:br>
              <a:rPr lang="ru-RU" dirty="0" smtClean="0"/>
            </a:br>
            <a:r>
              <a:rPr lang="ru-RU" dirty="0" smtClean="0"/>
              <a:t>основную мысль слайда</a:t>
            </a:r>
            <a:endParaRPr lang="ru-RU" dirty="0"/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0"/>
          </p:nvPr>
        </p:nvSpPr>
        <p:spPr>
          <a:xfrm>
            <a:off x="611460" y="1582444"/>
            <a:ext cx="7527727" cy="460064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400" b="0">
                <a:latin typeface="Helvetica"/>
                <a:cs typeface="Helvetica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200" b="0">
                <a:latin typeface="Helvetica"/>
                <a:cs typeface="Helvetica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"/>
                <a:cs typeface="Helvetica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"/>
                <a:cs typeface="Helvetica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5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9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7514725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Напишите здесь тему вашего занятия</a:t>
            </a:r>
            <a:endParaRPr lang="ru-RU" dirty="0"/>
          </a:p>
        </p:txBody>
      </p:sp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  <p:sp>
        <p:nvSpPr>
          <p:cNvPr id="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11461" y="1582445"/>
            <a:ext cx="7527726" cy="4600641"/>
          </a:xfrm>
          <a:prstGeom prst="rect">
            <a:avLst/>
          </a:prstGeom>
        </p:spPr>
        <p:txBody>
          <a:bodyPr anchor="t"/>
          <a:lstStyle>
            <a:lvl1pPr marL="457189" indent="-457189">
              <a:lnSpc>
                <a:spcPct val="90000"/>
              </a:lnSpc>
              <a:buFont typeface="+mj-lt"/>
              <a:buAutoNum type="arabicPeriod"/>
              <a:defRPr sz="2100" b="0" baseline="0">
                <a:latin typeface="Helvetica"/>
                <a:cs typeface="Helvetica"/>
              </a:defRPr>
            </a:lvl1pPr>
            <a:lvl2pPr marL="698483" indent="-342891">
              <a:lnSpc>
                <a:spcPct val="90000"/>
              </a:lnSpc>
              <a:buFont typeface="+mj-lt"/>
              <a:buAutoNum type="arabicPeriod"/>
              <a:defRPr sz="1800">
                <a:latin typeface="PF Isotext Pro" panose="02000500000000020004" pitchFamily="2" charset="0"/>
              </a:defRPr>
            </a:lvl2pPr>
            <a:lvl3pPr marL="1066773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3pPr>
            <a:lvl4pPr marL="1422364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4pPr>
            <a:lvl5pPr marL="1777956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Содержание презентации помогает в дальнейшей навигации по материалу. Просто укажите основные темы, которые вы хотели бы разобрать со студентами.</a:t>
            </a:r>
          </a:p>
          <a:p>
            <a:pPr lvl="0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94198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рминолог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7514725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Терминология</a:t>
            </a:r>
            <a:endParaRPr lang="ru-RU" dirty="0"/>
          </a:p>
        </p:txBody>
      </p:sp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2" y="1582445"/>
            <a:ext cx="7527726" cy="4600641"/>
          </a:xfrm>
          <a:prstGeom prst="rect">
            <a:avLst/>
          </a:prstGeom>
        </p:spPr>
        <p:txBody>
          <a:bodyPr anchor="t"/>
          <a:lstStyle>
            <a:lvl1pPr marL="457189" indent="-457189">
              <a:lnSpc>
                <a:spcPct val="90000"/>
              </a:lnSpc>
              <a:buFont typeface="Wingdings" panose="05000000000000000000" pitchFamily="2" charset="2"/>
              <a:buChar char="§"/>
              <a:defRPr sz="2100" b="0" baseline="0">
                <a:latin typeface="Helvetica"/>
                <a:cs typeface="Helvetica"/>
              </a:defRPr>
            </a:lvl1pPr>
            <a:lvl2pPr marL="698483" indent="-342891">
              <a:lnSpc>
                <a:spcPct val="90000"/>
              </a:lnSpc>
              <a:buFont typeface="+mj-lt"/>
              <a:buAutoNum type="arabicPeriod"/>
              <a:defRPr sz="1800">
                <a:latin typeface="PF Isotext Pro" panose="02000500000000020004" pitchFamily="2" charset="0"/>
              </a:defRPr>
            </a:lvl2pPr>
            <a:lvl3pPr marL="1066773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3pPr>
            <a:lvl4pPr marL="1422364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4pPr>
            <a:lvl5pPr marL="1777956" indent="-342891">
              <a:lnSpc>
                <a:spcPct val="90000"/>
              </a:lnSpc>
              <a:buFont typeface="+mj-lt"/>
              <a:buAutoNum type="arabicPeriod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Укажите основные понятия, которые могут быть незнакомы студентам или которые они должны запомнить по результатам занятия</a:t>
            </a:r>
          </a:p>
          <a:p>
            <a:pPr lvl="0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0912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1509" y="236938"/>
            <a:ext cx="1164362" cy="116436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52222" y="44250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2957" y="310015"/>
            <a:ext cx="171076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0" dirty="0" smtClean="0">
                <a:solidFill>
                  <a:srgbClr val="C0020D"/>
                </a:solidFill>
                <a:latin typeface="Helvetica"/>
                <a:cs typeface="Helvetica"/>
              </a:rPr>
              <a:t>“</a:t>
            </a:r>
            <a:endParaRPr lang="ru-RU" sz="34400" b="0" dirty="0">
              <a:solidFill>
                <a:srgbClr val="C0020D"/>
              </a:solidFill>
              <a:latin typeface="Helvetica"/>
              <a:cs typeface="Helvetica"/>
            </a:endParaRP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1587540" y="2198644"/>
            <a:ext cx="7024688" cy="1944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solidFill>
                  <a:srgbClr val="C0020D"/>
                </a:solidFill>
                <a:latin typeface="Helvetica"/>
                <a:cs typeface="Helvetica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 dirty="0" smtClean="0"/>
              <a:t>Здесь вы можете написать цитату, утверждение или высказывание для </a:t>
            </a:r>
            <a:r>
              <a:rPr lang="ru-RU" dirty="0" err="1" smtClean="0"/>
              <a:t>вдохновления</a:t>
            </a:r>
            <a:r>
              <a:rPr lang="ru-RU" dirty="0" smtClean="0"/>
              <a:t> своих студентов на подвиги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3331196" y="4647767"/>
            <a:ext cx="4978854" cy="621587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i="1" baseline="0">
                <a:latin typeface="Helvetica"/>
                <a:cs typeface="Helvetica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 dirty="0" smtClean="0"/>
              <a:t>Автор цитаты</a:t>
            </a:r>
          </a:p>
        </p:txBody>
      </p:sp>
    </p:spTree>
    <p:extLst>
      <p:ext uri="{BB962C8B-B14F-4D97-AF65-F5344CB8AC3E}">
        <p14:creationId xmlns:p14="http://schemas.microsoft.com/office/powerpoint/2010/main" val="204932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7514725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 baseline="0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В заголовке старайтесь указать основную мысль слайда</a:t>
            </a:r>
            <a:endParaRPr lang="ru-RU" dirty="0"/>
          </a:p>
        </p:txBody>
      </p:sp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526409" y="39151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2"/>
          </p:nvPr>
        </p:nvSpPr>
        <p:spPr>
          <a:xfrm>
            <a:off x="611460" y="2543455"/>
            <a:ext cx="7527727" cy="361060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400" b="0">
                <a:latin typeface="Helvetica"/>
                <a:cs typeface="Helvetica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200" b="0">
                <a:latin typeface="Helvetica"/>
                <a:cs typeface="Helvetica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"/>
                <a:cs typeface="Helvetica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"/>
                <a:cs typeface="Helvetica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11460" y="1582017"/>
            <a:ext cx="7527727" cy="78689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400" b="1" baseline="0">
                <a:latin typeface="Helvetica"/>
                <a:cs typeface="Helvetica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00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Если требуются дополнительные пояснения, то напишите их здесь</a:t>
            </a:r>
          </a:p>
        </p:txBody>
      </p:sp>
    </p:spTree>
    <p:extLst>
      <p:ext uri="{BB962C8B-B14F-4D97-AF65-F5344CB8AC3E}">
        <p14:creationId xmlns:p14="http://schemas.microsoft.com/office/powerpoint/2010/main" val="1399656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7514725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 baseline="0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В заголовке старайтесь указать основную мысль слайда</a:t>
            </a:r>
            <a:endParaRPr lang="ru-RU" dirty="0"/>
          </a:p>
        </p:txBody>
      </p:sp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526409" y="39151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647700" y="1790707"/>
            <a:ext cx="7791450" cy="43624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latin typeface="Helvetica"/>
                <a:cs typeface="Helvetica"/>
              </a:defRPr>
            </a:lvl1pPr>
          </a:lstStyle>
          <a:p>
            <a:r>
              <a:rPr lang="ru-RU" dirty="0" smtClean="0"/>
              <a:t>Просто кликните по иконке в центре блока и вставьте нужную картинку. Старайтесь использовать горизонтальные фото, чтобы задействовать большую площадь слайда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14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258971"/>
            <a:ext cx="7514725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12" b="1" baseline="0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В заголовке старайтесь указать основную мысль слайда</a:t>
            </a:r>
            <a:endParaRPr lang="ru-RU" dirty="0"/>
          </a:p>
        </p:txBody>
      </p:sp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526409" y="39151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65084" y="51641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12" hasCustomPrompt="1"/>
          </p:nvPr>
        </p:nvSpPr>
        <p:spPr>
          <a:xfrm>
            <a:off x="4862077" y="1790707"/>
            <a:ext cx="3447973" cy="4362451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baseline="0">
                <a:latin typeface="Helvetica"/>
                <a:cs typeface="Helvetica"/>
              </a:defRPr>
            </a:lvl1pPr>
          </a:lstStyle>
          <a:p>
            <a:r>
              <a:rPr lang="ru-RU" dirty="0" smtClean="0"/>
              <a:t>Просто кликните по иконке и вставьте нужную</a:t>
            </a:r>
            <a:r>
              <a:rPr lang="en-US" dirty="0" smtClean="0"/>
              <a:t> </a:t>
            </a:r>
            <a:r>
              <a:rPr lang="ru-RU" dirty="0" smtClean="0"/>
              <a:t>картинку 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647699" y="1808263"/>
            <a:ext cx="4047957" cy="434488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buNone/>
              <a:defRPr sz="2400" b="0">
                <a:latin typeface="Helvetica"/>
                <a:cs typeface="Helvetica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200" b="0">
                <a:latin typeface="Helvetica"/>
                <a:cs typeface="Helvetica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"/>
                <a:cs typeface="Helvetica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"/>
                <a:cs typeface="Helvetica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 b="0"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740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14"/>
          <p:cNvSpPr/>
          <p:nvPr userDrawn="1"/>
        </p:nvSpPr>
        <p:spPr>
          <a:xfrm rot="3544514">
            <a:off x="8537472" y="6349893"/>
            <a:ext cx="437058" cy="437058"/>
          </a:xfrm>
          <a:prstGeom prst="ellipse">
            <a:avLst/>
          </a:prstGeom>
          <a:solidFill>
            <a:srgbClr val="C1010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/>
          <p:cNvSpPr/>
          <p:nvPr userDrawn="1"/>
        </p:nvSpPr>
        <p:spPr>
          <a:xfrm>
            <a:off x="-53472" y="1243264"/>
            <a:ext cx="8234947" cy="187158"/>
          </a:xfrm>
          <a:prstGeom prst="rect">
            <a:avLst/>
          </a:prstGeom>
          <a:solidFill>
            <a:srgbClr val="C101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880" y="6385029"/>
            <a:ext cx="380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3420" y="859841"/>
            <a:ext cx="899278" cy="89927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526409" y="39151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65084" y="51641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4135135" y="46813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Прямоугольник 1"/>
          <p:cNvSpPr/>
          <p:nvPr userDrawn="1"/>
        </p:nvSpPr>
        <p:spPr>
          <a:xfrm>
            <a:off x="647699" y="2267101"/>
            <a:ext cx="7662351" cy="3955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1474442"/>
            <a:ext cx="7662351" cy="61141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1700" b="1" baseline="0">
                <a:latin typeface="Helvetica"/>
                <a:cs typeface="Helvetica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00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Если требуются дополнительные пояснения, то напишите их здесь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895040" y="2409371"/>
            <a:ext cx="7261989" cy="3686629"/>
          </a:xfrm>
          <a:prstGeom prst="rect">
            <a:avLst/>
          </a:prstGeom>
          <a:ln>
            <a:noFill/>
          </a:ln>
        </p:spPr>
        <p:txBody>
          <a:bodyPr anchor="t"/>
          <a:lstStyle>
            <a:lvl1pPr marL="450839" indent="-450839">
              <a:lnSpc>
                <a:spcPct val="80000"/>
              </a:lnSpc>
              <a:spcBef>
                <a:spcPts val="400"/>
              </a:spcBef>
              <a:buClr>
                <a:schemeClr val="bg1">
                  <a:lumMod val="50000"/>
                </a:schemeClr>
              </a:buClr>
              <a:buFont typeface="+mj-lt"/>
              <a:buAutoNum type="arabicPeriod"/>
              <a:defRPr sz="1400" b="0" baseline="0">
                <a:latin typeface="PT Mono" panose="02060509020205020204" pitchFamily="49" charset="-52"/>
                <a:ea typeface="PT Mono" panose="02060509020205020204" pitchFamily="49" charset="-52"/>
              </a:defRPr>
            </a:lvl1pPr>
            <a:lvl2pPr marL="533387" indent="-177796">
              <a:lnSpc>
                <a:spcPct val="90000"/>
              </a:lnSpc>
              <a:buFont typeface="Wingdings" panose="05000000000000000000" pitchFamily="2" charset="2"/>
              <a:buChar char="§"/>
              <a:defRPr sz="2000">
                <a:latin typeface="PF Isotext Pro" panose="02000500000000020004" pitchFamily="2" charset="0"/>
              </a:defRPr>
            </a:lvl2pPr>
            <a:lvl3pPr marL="901677" indent="-177796">
              <a:lnSpc>
                <a:spcPct val="90000"/>
              </a:lnSpc>
              <a:buFont typeface="Wingdings" panose="05000000000000000000" pitchFamily="2" charset="2"/>
              <a:buChar char="§"/>
              <a:defRPr sz="1800">
                <a:latin typeface="PF Isotext Pro" panose="02000500000000020004" pitchFamily="2" charset="0"/>
              </a:defRPr>
            </a:lvl3pPr>
            <a:lvl4pPr marL="1257269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4pPr>
            <a:lvl5pPr marL="1612860" indent="-177796">
              <a:lnSpc>
                <a:spcPct val="90000"/>
              </a:lnSpc>
              <a:buFont typeface="Wingdings" panose="05000000000000000000" pitchFamily="2" charset="2"/>
              <a:buChar char="§"/>
              <a:defRPr sz="16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Строки под код</a:t>
            </a:r>
          </a:p>
          <a:p>
            <a:pPr lvl="0"/>
            <a:r>
              <a:rPr lang="en-US" dirty="0" smtClean="0"/>
              <a:t>Code</a:t>
            </a:r>
            <a:endParaRPr lang="ru-RU" dirty="0" smtClean="0"/>
          </a:p>
        </p:txBody>
      </p:sp>
      <p:sp>
        <p:nvSpPr>
          <p:cNvPr id="38" name="Заголовок 2"/>
          <p:cNvSpPr txBox="1">
            <a:spLocks/>
          </p:cNvSpPr>
          <p:nvPr userDrawn="1"/>
        </p:nvSpPr>
        <p:spPr>
          <a:xfrm>
            <a:off x="1059543" y="258971"/>
            <a:ext cx="6747329" cy="8689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12" b="1" kern="1200">
                <a:solidFill>
                  <a:schemeClr val="accent1"/>
                </a:solidFill>
                <a:latin typeface="HelveticaNeueCyr" panose="02000503040000020004" pitchFamily="50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C0020D"/>
                </a:solidFill>
              </a:rPr>
              <a:t>Для чего нужен код</a:t>
            </a:r>
            <a:r>
              <a:rPr lang="en-US" dirty="0" smtClean="0">
                <a:solidFill>
                  <a:srgbClr val="C0020D"/>
                </a:solidFill>
              </a:rPr>
              <a:t>/</a:t>
            </a:r>
            <a:r>
              <a:rPr lang="ru-RU" dirty="0" smtClean="0">
                <a:solidFill>
                  <a:srgbClr val="C0020D"/>
                </a:solidFill>
              </a:rPr>
              <a:t>формула?</a:t>
            </a:r>
            <a:br>
              <a:rPr lang="ru-RU" dirty="0" smtClean="0">
                <a:solidFill>
                  <a:srgbClr val="C0020D"/>
                </a:solidFill>
              </a:rPr>
            </a:br>
            <a:r>
              <a:rPr lang="ru-RU" dirty="0" smtClean="0">
                <a:solidFill>
                  <a:srgbClr val="C0020D"/>
                </a:solidFill>
              </a:rPr>
              <a:t>Укажите назначение</a:t>
            </a:r>
            <a:endParaRPr lang="ru-RU" dirty="0">
              <a:solidFill>
                <a:srgbClr val="C0020D"/>
              </a:solidFill>
            </a:endParaRPr>
          </a:p>
        </p:txBody>
      </p:sp>
      <p:pic>
        <p:nvPicPr>
          <p:cNvPr id="40" name="Picture 39" descr="Untitled-1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6" y="374922"/>
            <a:ext cx="691853" cy="6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30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1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gi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rcMo7E" TargetMode="External"/><Relationship Id="rId5" Type="http://schemas.openxmlformats.org/officeDocument/2006/relationships/hyperlink" Target="http://pytorch.org/" TargetMode="External"/><Relationship Id="rId4" Type="http://schemas.openxmlformats.org/officeDocument/2006/relationships/hyperlink" Target="http://jupyter.org/install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Ai44Tb" TargetMode="External"/><Relationship Id="rId2" Type="http://schemas.openxmlformats.org/officeDocument/2006/relationships/hyperlink" Target="https://track.mail.ru/blog/view/2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mailto:d.soloviev@corp.mail.ru" TargetMode="External"/><Relationship Id="rId4" Type="http://schemas.openxmlformats.org/officeDocument/2006/relationships/hyperlink" Target="mailto:Voropaev@corp.mail.r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Алексей Воропаев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Занятие №1</a:t>
            </a:r>
            <a:endParaRPr lang="en-US" dirty="0"/>
          </a:p>
        </p:txBody>
      </p:sp>
      <p:sp>
        <p:nvSpPr>
          <p:cNvPr id="5" name="Заголовок 5"/>
          <p:cNvSpPr txBox="1">
            <a:spLocks/>
          </p:cNvSpPr>
          <p:nvPr/>
        </p:nvSpPr>
        <p:spPr>
          <a:xfrm>
            <a:off x="684888" y="2667889"/>
            <a:ext cx="6231568" cy="161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800" dirty="0" smtClean="0">
                <a:solidFill>
                  <a:schemeClr val="bg1"/>
                </a:solidFill>
                <a:latin typeface="Arial Black"/>
                <a:cs typeface="Arial Black"/>
              </a:rPr>
              <a:t>Знакомимся. Базовый </a:t>
            </a:r>
            <a:r>
              <a:rPr lang="ru-RU" sz="5800" dirty="0" err="1" smtClean="0">
                <a:solidFill>
                  <a:schemeClr val="bg1"/>
                </a:solidFill>
                <a:latin typeface="Arial Black"/>
                <a:cs typeface="Arial Black"/>
              </a:rPr>
              <a:t>матан</a:t>
            </a:r>
            <a:r>
              <a:rPr lang="ru-RU" sz="5800" dirty="0" smtClean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lang="ru-RU" sz="58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4703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1" y="1508085"/>
            <a:ext cx="7163985" cy="443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7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solidFill>
                  <a:srgbClr val="C00000"/>
                </a:solidFill>
                <a:latin typeface="Arial"/>
                <a:cs typeface="Arial"/>
              </a:rPr>
              <a:t>Доступ на сервер с GPU</a:t>
            </a:r>
            <a:br>
              <a:rPr lang="ru-RU" sz="3200" dirty="0">
                <a:solidFill>
                  <a:srgbClr val="C00000"/>
                </a:solidFill>
                <a:latin typeface="Arial"/>
                <a:cs typeface="Arial"/>
              </a:rPr>
            </a:b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47853" y="2899318"/>
            <a:ext cx="77277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HelveticaNeueCyr-Roman"/>
                <a:cs typeface="HelveticaNeueCyr-Roman"/>
              </a:rPr>
              <a:t>Для доступа к серверу с GPU нужно </a:t>
            </a:r>
            <a:r>
              <a:rPr lang="ru-RU" sz="2400" b="1" dirty="0">
                <a:latin typeface="HelveticaNeueCyr-Roman"/>
                <a:cs typeface="HelveticaNeueCyr-Roman"/>
              </a:rPr>
              <a:t>обязательно</a:t>
            </a:r>
            <a:r>
              <a:rPr lang="ru-RU" sz="2400" dirty="0">
                <a:latin typeface="HelveticaNeueCyr-Roman"/>
                <a:cs typeface="HelveticaNeueCyr-Roman"/>
              </a:rPr>
              <a:t> пройти опрос до </a:t>
            </a:r>
            <a:r>
              <a:rPr lang="ru-RU" sz="2400" b="1" dirty="0" smtClean="0">
                <a:latin typeface="HelveticaNeueCyr-Roman"/>
                <a:cs typeface="HelveticaNeueCyr-Roman"/>
              </a:rPr>
              <a:t>завтра</a:t>
            </a:r>
          </a:p>
          <a:p>
            <a:r>
              <a:rPr lang="en-US" sz="2400" b="1" dirty="0">
                <a:latin typeface="HelveticaNeueCyr-Roman"/>
                <a:cs typeface="HelveticaNeueCyr-Roman"/>
              </a:rPr>
              <a:t>https://track.mail.ru/blog/topic/view/10946/</a:t>
            </a:r>
            <a:r>
              <a:rPr lang="ru-RU" sz="2400" b="1" dirty="0" smtClean="0">
                <a:latin typeface="HelveticaNeueCyr-Roman"/>
                <a:cs typeface="HelveticaNeueCyr-Roman"/>
              </a:rPr>
              <a:t> 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06214" y="5178509"/>
            <a:ext cx="5297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HelveticaNeueCyr-Roman"/>
                <a:cs typeface="HelveticaNeueCyr-Roman"/>
              </a:rPr>
              <a:t>В случае, если Вы не были зачислены на курс, </a:t>
            </a:r>
          </a:p>
          <a:p>
            <a:r>
              <a:rPr lang="ru-RU" dirty="0" smtClean="0">
                <a:latin typeface="HelveticaNeueCyr-Roman"/>
                <a:cs typeface="HelveticaNeueCyr-Roman"/>
              </a:rPr>
              <a:t> доступ получить Вы не сможете  </a:t>
            </a:r>
            <a:r>
              <a:rPr lang="ru-RU" dirty="0" smtClean="0">
                <a:latin typeface="HelveticaNeueCyr-Roman"/>
                <a:cs typeface="HelveticaNeueCyr-Roman"/>
                <a:sym typeface="Wingdings" panose="05000000000000000000" pitchFamily="2" charset="2"/>
              </a:rPr>
              <a:t>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239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 сегодня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85603" y="1825868"/>
            <a:ext cx="713523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HelveticaNeueCyr-Roman"/>
                <a:cs typeface="HelveticaNeueCyr-Roman"/>
              </a:rPr>
              <a:t>О курсе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HelveticaNeueCyr-Roman"/>
                <a:cs typeface="HelveticaNeueCyr-Roman"/>
              </a:rPr>
              <a:t>Базовые концепции машинного обучения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HelveticaNeueCyr-Roman"/>
                <a:cs typeface="HelveticaNeueCyr-Roman"/>
              </a:rPr>
              <a:t>Линейные модели и их связь с нейронными сетями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000" dirty="0" smtClean="0">
              <a:latin typeface="HelveticaNeueCyr-Roman"/>
              <a:cs typeface="HelveticaNeueCyr-Roman"/>
            </a:endParaRPr>
          </a:p>
        </p:txBody>
      </p:sp>
    </p:spTree>
    <p:extLst>
      <p:ext uri="{BB962C8B-B14F-4D97-AF65-F5344CB8AC3E}">
        <p14:creationId xmlns:p14="http://schemas.microsoft.com/office/powerpoint/2010/main" val="290138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562451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/>
              <a:pPr/>
              <a:t>14</a:t>
            </a:fld>
            <a:endParaRPr lang="ru-RU" dirty="0"/>
          </a:p>
        </p:txBody>
      </p:sp>
      <p:sp>
        <p:nvSpPr>
          <p:cNvPr id="8" name="Полилиния 7"/>
          <p:cNvSpPr/>
          <p:nvPr/>
        </p:nvSpPr>
        <p:spPr>
          <a:xfrm>
            <a:off x="468507" y="1738688"/>
            <a:ext cx="4471483" cy="480773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Персептрон и алгоритм обратного распространения ошибки</a:t>
            </a:r>
            <a:endParaRPr lang="ru-RU" sz="12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220" y="2574018"/>
            <a:ext cx="4097825" cy="26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7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5" name="Полилиния 4"/>
          <p:cNvSpPr/>
          <p:nvPr/>
        </p:nvSpPr>
        <p:spPr>
          <a:xfrm>
            <a:off x="290087" y="202243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Персептрон и алгоритм обратного распространения ошибки</a:t>
            </a:r>
            <a:endParaRPr lang="ru-RU" sz="1200" dirty="0"/>
          </a:p>
        </p:txBody>
      </p:sp>
      <p:sp>
        <p:nvSpPr>
          <p:cNvPr id="6" name="Полилиния 5"/>
          <p:cNvSpPr/>
          <p:nvPr/>
        </p:nvSpPr>
        <p:spPr>
          <a:xfrm>
            <a:off x="290087" y="234481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Сверточные</a:t>
            </a:r>
            <a:r>
              <a:rPr lang="ru-RU" sz="1200" dirty="0"/>
              <a:t> нейронные сети</a:t>
            </a:r>
            <a:endParaRPr lang="ru-RU" sz="1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98" y="3028129"/>
            <a:ext cx="4754878" cy="165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2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06"/>
          <a:stretch/>
        </p:blipFill>
        <p:spPr>
          <a:xfrm>
            <a:off x="7641321" y="1792126"/>
            <a:ext cx="730142" cy="3997487"/>
          </a:xfrm>
          <a:prstGeom prst="rect">
            <a:avLst/>
          </a:prstGeom>
        </p:spPr>
      </p:pic>
      <p:sp>
        <p:nvSpPr>
          <p:cNvPr id="6" name="Номер слайда 1"/>
          <p:cNvSpPr txBox="1">
            <a:spLocks/>
          </p:cNvSpPr>
          <p:nvPr/>
        </p:nvSpPr>
        <p:spPr>
          <a:xfrm>
            <a:off x="6664827" y="578961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/>
              <a:pPr/>
              <a:t>16</a:t>
            </a:fld>
            <a:endParaRPr lang="ru-RU" dirty="0"/>
          </a:p>
        </p:txBody>
      </p:sp>
      <p:sp>
        <p:nvSpPr>
          <p:cNvPr id="7" name="Полилиния 6"/>
          <p:cNvSpPr/>
          <p:nvPr/>
        </p:nvSpPr>
        <p:spPr>
          <a:xfrm>
            <a:off x="200877" y="218753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Персептрон и алгоритм обратного распространения ошибки</a:t>
            </a:r>
            <a:endParaRPr lang="ru-RU" sz="1200" dirty="0"/>
          </a:p>
        </p:txBody>
      </p:sp>
      <p:sp>
        <p:nvSpPr>
          <p:cNvPr id="8" name="Полилиния 7"/>
          <p:cNvSpPr/>
          <p:nvPr/>
        </p:nvSpPr>
        <p:spPr>
          <a:xfrm>
            <a:off x="200877" y="250991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Сверточные</a:t>
            </a:r>
            <a:r>
              <a:rPr lang="ru-RU" sz="1200" dirty="0"/>
              <a:t> нейронные сети</a:t>
            </a:r>
            <a:endParaRPr lang="ru-RU" sz="1200" dirty="0"/>
          </a:p>
        </p:txBody>
      </p:sp>
      <p:sp>
        <p:nvSpPr>
          <p:cNvPr id="9" name="Полилиния 8"/>
          <p:cNvSpPr/>
          <p:nvPr/>
        </p:nvSpPr>
        <p:spPr>
          <a:xfrm>
            <a:off x="200877" y="283229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Нейронные сети для анализа изображений</a:t>
            </a:r>
            <a:endParaRPr lang="ru-RU" sz="12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8"/>
          <a:stretch/>
        </p:blipFill>
        <p:spPr>
          <a:xfrm>
            <a:off x="8371463" y="1792126"/>
            <a:ext cx="659746" cy="399748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93" y="2158521"/>
            <a:ext cx="2606409" cy="32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8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5" name="Номер слайда 1"/>
          <p:cNvSpPr txBox="1">
            <a:spLocks/>
          </p:cNvSpPr>
          <p:nvPr/>
        </p:nvSpPr>
        <p:spPr>
          <a:xfrm>
            <a:off x="6754037" y="5624513"/>
            <a:ext cx="2133600" cy="273844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6" name="Номер слайда 1"/>
          <p:cNvSpPr txBox="1">
            <a:spLocks/>
          </p:cNvSpPr>
          <p:nvPr/>
        </p:nvSpPr>
        <p:spPr>
          <a:xfrm>
            <a:off x="6754037" y="562451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/>
              <a:pPr/>
              <a:t>17</a:t>
            </a:fld>
            <a:endParaRPr lang="ru-RU" dirty="0"/>
          </a:p>
        </p:txBody>
      </p:sp>
      <p:sp>
        <p:nvSpPr>
          <p:cNvPr id="7" name="Полилиния 6"/>
          <p:cNvSpPr/>
          <p:nvPr/>
        </p:nvSpPr>
        <p:spPr>
          <a:xfrm>
            <a:off x="290087" y="202243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Персептрон и алгоритм обратного распространения ошибки</a:t>
            </a:r>
            <a:endParaRPr lang="ru-RU" sz="1200" dirty="0"/>
          </a:p>
        </p:txBody>
      </p:sp>
      <p:sp>
        <p:nvSpPr>
          <p:cNvPr id="8" name="Полилиния 7"/>
          <p:cNvSpPr/>
          <p:nvPr/>
        </p:nvSpPr>
        <p:spPr>
          <a:xfrm>
            <a:off x="290087" y="234481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Сверточные</a:t>
            </a:r>
            <a:r>
              <a:rPr lang="ru-RU" sz="1200" dirty="0"/>
              <a:t> нейронные сети</a:t>
            </a:r>
            <a:endParaRPr lang="ru-RU" sz="1200" dirty="0"/>
          </a:p>
        </p:txBody>
      </p:sp>
      <p:sp>
        <p:nvSpPr>
          <p:cNvPr id="9" name="Полилиния 8"/>
          <p:cNvSpPr/>
          <p:nvPr/>
        </p:nvSpPr>
        <p:spPr>
          <a:xfrm>
            <a:off x="290087" y="266719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Нейронные сети для анализа изображений</a:t>
            </a:r>
            <a:endParaRPr lang="ru-RU" sz="1200" dirty="0"/>
          </a:p>
        </p:txBody>
      </p:sp>
      <p:sp>
        <p:nvSpPr>
          <p:cNvPr id="10" name="Полилиния 9"/>
          <p:cNvSpPr/>
          <p:nvPr/>
        </p:nvSpPr>
        <p:spPr>
          <a:xfrm>
            <a:off x="290087" y="298957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Автоэнкодеры</a:t>
            </a:r>
            <a:r>
              <a:rPr lang="ru-RU" sz="1200" dirty="0"/>
              <a:t>. Генерация текстур &amp; перенос стилей.</a:t>
            </a:r>
            <a:endParaRPr lang="ru-RU" sz="12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4954"/>
          <a:stretch/>
        </p:blipFill>
        <p:spPr>
          <a:xfrm>
            <a:off x="5031986" y="2024178"/>
            <a:ext cx="3444102" cy="1675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283620" y="1695175"/>
                <a:ext cx="9408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620" y="1695175"/>
                <a:ext cx="940835" cy="276999"/>
              </a:xfrm>
              <a:prstGeom prst="rect">
                <a:avLst/>
              </a:prstGeom>
              <a:blipFill>
                <a:blip r:embed="rId3"/>
                <a:stretch>
                  <a:fillRect l="-3247" t="-2174" r="-9091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0"/>
          <a:stretch/>
        </p:blipFill>
        <p:spPr>
          <a:xfrm>
            <a:off x="4463275" y="3819658"/>
            <a:ext cx="4581525" cy="20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6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5" name="Номер слайда 1"/>
          <p:cNvSpPr txBox="1">
            <a:spLocks/>
          </p:cNvSpPr>
          <p:nvPr/>
        </p:nvSpPr>
        <p:spPr>
          <a:xfrm>
            <a:off x="6754037" y="5624513"/>
            <a:ext cx="2133600" cy="273844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6" name="Номер слайда 1"/>
          <p:cNvSpPr txBox="1">
            <a:spLocks/>
          </p:cNvSpPr>
          <p:nvPr/>
        </p:nvSpPr>
        <p:spPr>
          <a:xfrm>
            <a:off x="6754037" y="562451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/>
              <a:pPr/>
              <a:t>18</a:t>
            </a:fld>
            <a:endParaRPr lang="ru-RU" dirty="0"/>
          </a:p>
        </p:txBody>
      </p:sp>
      <p:sp>
        <p:nvSpPr>
          <p:cNvPr id="7" name="Полилиния 6"/>
          <p:cNvSpPr/>
          <p:nvPr/>
        </p:nvSpPr>
        <p:spPr>
          <a:xfrm>
            <a:off x="290087" y="202243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Персептрон и алгоритм обратного распространения ошибки</a:t>
            </a:r>
            <a:endParaRPr lang="ru-RU" sz="1200" dirty="0"/>
          </a:p>
        </p:txBody>
      </p:sp>
      <p:sp>
        <p:nvSpPr>
          <p:cNvPr id="8" name="Полилиния 7"/>
          <p:cNvSpPr/>
          <p:nvPr/>
        </p:nvSpPr>
        <p:spPr>
          <a:xfrm>
            <a:off x="290087" y="234481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Сверточные</a:t>
            </a:r>
            <a:r>
              <a:rPr lang="ru-RU" sz="1200" dirty="0"/>
              <a:t> нейронные сети</a:t>
            </a:r>
            <a:endParaRPr lang="ru-RU" sz="1200" dirty="0"/>
          </a:p>
        </p:txBody>
      </p:sp>
      <p:sp>
        <p:nvSpPr>
          <p:cNvPr id="9" name="Полилиния 8"/>
          <p:cNvSpPr/>
          <p:nvPr/>
        </p:nvSpPr>
        <p:spPr>
          <a:xfrm>
            <a:off x="290087" y="266719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Нейронные сети для анализа изображений</a:t>
            </a:r>
            <a:endParaRPr lang="ru-RU" sz="1200" dirty="0"/>
          </a:p>
        </p:txBody>
      </p:sp>
      <p:sp>
        <p:nvSpPr>
          <p:cNvPr id="10" name="Полилиния 9"/>
          <p:cNvSpPr/>
          <p:nvPr/>
        </p:nvSpPr>
        <p:spPr>
          <a:xfrm>
            <a:off x="290087" y="298957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Автоэнкодеры</a:t>
            </a:r>
            <a:r>
              <a:rPr lang="ru-RU" sz="1200" dirty="0"/>
              <a:t>. Генерация текстур &amp; перенос стилей.</a:t>
            </a:r>
            <a:endParaRPr lang="ru-RU" sz="1200" dirty="0"/>
          </a:p>
        </p:txBody>
      </p:sp>
      <p:sp>
        <p:nvSpPr>
          <p:cNvPr id="11" name="Полилиния 10"/>
          <p:cNvSpPr/>
          <p:nvPr/>
        </p:nvSpPr>
        <p:spPr>
          <a:xfrm>
            <a:off x="290087" y="331195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/>
              <a:t>VAE. DCGAN.</a:t>
            </a:r>
            <a:endParaRPr lang="ru-RU" sz="120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47"/>
          <a:stretch/>
        </p:blipFill>
        <p:spPr>
          <a:xfrm>
            <a:off x="5532120" y="3809231"/>
            <a:ext cx="2826724" cy="208912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92" y="1783314"/>
            <a:ext cx="2911452" cy="185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05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5" name="Полилиния 4"/>
          <p:cNvSpPr/>
          <p:nvPr/>
        </p:nvSpPr>
        <p:spPr>
          <a:xfrm>
            <a:off x="290087" y="202243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Персептрон и алгоритм обратного распространения ошибки</a:t>
            </a:r>
            <a:endParaRPr lang="ru-RU" sz="1200" dirty="0"/>
          </a:p>
        </p:txBody>
      </p:sp>
      <p:sp>
        <p:nvSpPr>
          <p:cNvPr id="6" name="Полилиния 5"/>
          <p:cNvSpPr/>
          <p:nvPr/>
        </p:nvSpPr>
        <p:spPr>
          <a:xfrm>
            <a:off x="290087" y="234481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Сверточные</a:t>
            </a:r>
            <a:r>
              <a:rPr lang="ru-RU" sz="1200" dirty="0"/>
              <a:t> нейронные сети</a:t>
            </a:r>
            <a:endParaRPr lang="ru-RU" sz="1200" dirty="0"/>
          </a:p>
        </p:txBody>
      </p:sp>
      <p:sp>
        <p:nvSpPr>
          <p:cNvPr id="7" name="Полилиния 6"/>
          <p:cNvSpPr/>
          <p:nvPr/>
        </p:nvSpPr>
        <p:spPr>
          <a:xfrm>
            <a:off x="290087" y="266719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Нейронные сети для анализа изображений</a:t>
            </a:r>
            <a:endParaRPr lang="ru-RU" sz="1200" dirty="0"/>
          </a:p>
        </p:txBody>
      </p:sp>
      <p:sp>
        <p:nvSpPr>
          <p:cNvPr id="8" name="Полилиния 7"/>
          <p:cNvSpPr/>
          <p:nvPr/>
        </p:nvSpPr>
        <p:spPr>
          <a:xfrm>
            <a:off x="290087" y="298957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Автоэнкодеры</a:t>
            </a:r>
            <a:r>
              <a:rPr lang="ru-RU" sz="1200" dirty="0"/>
              <a:t>. Генерация текстур &amp; перенос стилей.</a:t>
            </a:r>
            <a:endParaRPr lang="ru-RU" sz="1200" dirty="0"/>
          </a:p>
        </p:txBody>
      </p:sp>
      <p:sp>
        <p:nvSpPr>
          <p:cNvPr id="9" name="Полилиния 8"/>
          <p:cNvSpPr/>
          <p:nvPr/>
        </p:nvSpPr>
        <p:spPr>
          <a:xfrm>
            <a:off x="290087" y="331195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/>
              <a:t>VAE. DCGAN.</a:t>
            </a:r>
            <a:endParaRPr lang="ru-RU" sz="1200"/>
          </a:p>
        </p:txBody>
      </p:sp>
      <p:sp>
        <p:nvSpPr>
          <p:cNvPr id="10" name="Полилиния 9"/>
          <p:cNvSpPr/>
          <p:nvPr/>
        </p:nvSpPr>
        <p:spPr>
          <a:xfrm>
            <a:off x="290087" y="363433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/>
              <a:t>Рекуррентные нейронные сети</a:t>
            </a:r>
            <a:endParaRPr lang="ru-RU" sz="120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953" y="2082888"/>
            <a:ext cx="4076653" cy="1873830"/>
          </a:xfrm>
          <a:prstGeom prst="rect">
            <a:avLst/>
          </a:prstGeom>
        </p:spPr>
      </p:pic>
      <p:pic>
        <p:nvPicPr>
          <p:cNvPr id="12" name="concatenative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84800" y="4485815"/>
            <a:ext cx="609600" cy="609600"/>
          </a:xfrm>
          <a:prstGeom prst="rect">
            <a:avLst/>
          </a:prstGeom>
        </p:spPr>
      </p:pic>
      <p:pic>
        <p:nvPicPr>
          <p:cNvPr id="13" name="wavenet-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16037" y="4485815"/>
            <a:ext cx="6096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74465" y="4605949"/>
            <a:ext cx="7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4914318" y="5131020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Concatenative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86171" y="5136808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WaveNet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8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5" name="Полилиния 4"/>
          <p:cNvSpPr/>
          <p:nvPr/>
        </p:nvSpPr>
        <p:spPr>
          <a:xfrm>
            <a:off x="290087" y="202243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Персептрон и алгоритм обратного распространения ошибки</a:t>
            </a:r>
            <a:endParaRPr lang="ru-RU" sz="1200" dirty="0"/>
          </a:p>
        </p:txBody>
      </p:sp>
      <p:sp>
        <p:nvSpPr>
          <p:cNvPr id="6" name="Полилиния 5"/>
          <p:cNvSpPr/>
          <p:nvPr/>
        </p:nvSpPr>
        <p:spPr>
          <a:xfrm>
            <a:off x="290087" y="234481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Сверточные</a:t>
            </a:r>
            <a:r>
              <a:rPr lang="ru-RU" sz="1200" dirty="0"/>
              <a:t> нейронные сети</a:t>
            </a:r>
            <a:endParaRPr lang="ru-RU" sz="1200" dirty="0"/>
          </a:p>
        </p:txBody>
      </p:sp>
      <p:sp>
        <p:nvSpPr>
          <p:cNvPr id="7" name="Полилиния 6"/>
          <p:cNvSpPr/>
          <p:nvPr/>
        </p:nvSpPr>
        <p:spPr>
          <a:xfrm>
            <a:off x="290087" y="266719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Нейронные сети для анализа изображений</a:t>
            </a:r>
            <a:endParaRPr lang="ru-RU" sz="1200" dirty="0"/>
          </a:p>
        </p:txBody>
      </p:sp>
      <p:sp>
        <p:nvSpPr>
          <p:cNvPr id="8" name="Полилиния 7"/>
          <p:cNvSpPr/>
          <p:nvPr/>
        </p:nvSpPr>
        <p:spPr>
          <a:xfrm>
            <a:off x="290087" y="298957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Автоэнкодеры</a:t>
            </a:r>
            <a:r>
              <a:rPr lang="ru-RU" sz="1200" dirty="0"/>
              <a:t>. Генерация текстур &amp; перенос стилей.</a:t>
            </a:r>
            <a:endParaRPr lang="ru-RU" sz="1200" dirty="0"/>
          </a:p>
        </p:txBody>
      </p:sp>
      <p:sp>
        <p:nvSpPr>
          <p:cNvPr id="9" name="Полилиния 8"/>
          <p:cNvSpPr/>
          <p:nvPr/>
        </p:nvSpPr>
        <p:spPr>
          <a:xfrm>
            <a:off x="290087" y="331195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/>
              <a:t>VAE. DCGAN.</a:t>
            </a:r>
            <a:endParaRPr lang="ru-RU" sz="1200"/>
          </a:p>
        </p:txBody>
      </p:sp>
      <p:sp>
        <p:nvSpPr>
          <p:cNvPr id="10" name="Полилиния 9"/>
          <p:cNvSpPr/>
          <p:nvPr/>
        </p:nvSpPr>
        <p:spPr>
          <a:xfrm>
            <a:off x="290087" y="363433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/>
              <a:t>Рекуррентные нейронные сети</a:t>
            </a:r>
            <a:endParaRPr lang="ru-RU" sz="1200"/>
          </a:p>
        </p:txBody>
      </p:sp>
      <p:sp>
        <p:nvSpPr>
          <p:cNvPr id="11" name="Полилиния 10"/>
          <p:cNvSpPr/>
          <p:nvPr/>
        </p:nvSpPr>
        <p:spPr>
          <a:xfrm>
            <a:off x="290087" y="395671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/>
              <a:t>Обучение с подкреплением</a:t>
            </a:r>
            <a:endParaRPr lang="ru-RU" sz="1200"/>
          </a:p>
        </p:txBody>
      </p:sp>
      <p:pic>
        <p:nvPicPr>
          <p:cNvPr id="12" name="Breakout  DeepMind  WI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8037" y="202243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нас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67445" y="2515185"/>
            <a:ext cx="5695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Руковожу группой рекомендательных систе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Руководил группой ранжирования поиска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600" y="1656599"/>
            <a:ext cx="617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Arial Black"/>
                <a:cs typeface="Arial Black"/>
              </a:rPr>
              <a:t>Алексей Воропаев</a:t>
            </a:r>
            <a:endParaRPr lang="ru-RU" sz="2800" dirty="0">
              <a:latin typeface="Arial Black"/>
              <a:cs typeface="Arial Black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t="2993" r="26008" b="26827"/>
          <a:stretch/>
        </p:blipFill>
        <p:spPr>
          <a:xfrm>
            <a:off x="5947465" y="2179819"/>
            <a:ext cx="2389339" cy="2355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525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5" name="Полилиния 4"/>
          <p:cNvSpPr/>
          <p:nvPr/>
        </p:nvSpPr>
        <p:spPr>
          <a:xfrm>
            <a:off x="290087" y="202243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Персептрон и алгоритм обратного распространения ошибки</a:t>
            </a:r>
            <a:endParaRPr lang="ru-RU" sz="1200" dirty="0"/>
          </a:p>
        </p:txBody>
      </p:sp>
      <p:sp>
        <p:nvSpPr>
          <p:cNvPr id="6" name="Полилиния 5"/>
          <p:cNvSpPr/>
          <p:nvPr/>
        </p:nvSpPr>
        <p:spPr>
          <a:xfrm>
            <a:off x="290087" y="234481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Сверточные</a:t>
            </a:r>
            <a:r>
              <a:rPr lang="ru-RU" sz="1200" dirty="0"/>
              <a:t> нейронные сети</a:t>
            </a:r>
            <a:endParaRPr lang="ru-RU" sz="1200" dirty="0"/>
          </a:p>
        </p:txBody>
      </p:sp>
      <p:sp>
        <p:nvSpPr>
          <p:cNvPr id="7" name="Полилиния 6"/>
          <p:cNvSpPr/>
          <p:nvPr/>
        </p:nvSpPr>
        <p:spPr>
          <a:xfrm>
            <a:off x="290087" y="266719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Нейронные сети для анализа изображений</a:t>
            </a:r>
            <a:endParaRPr lang="ru-RU" sz="1200" dirty="0"/>
          </a:p>
        </p:txBody>
      </p:sp>
      <p:sp>
        <p:nvSpPr>
          <p:cNvPr id="8" name="Полилиния 7"/>
          <p:cNvSpPr/>
          <p:nvPr/>
        </p:nvSpPr>
        <p:spPr>
          <a:xfrm>
            <a:off x="290087" y="298957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Автоэнкодеры</a:t>
            </a:r>
            <a:r>
              <a:rPr lang="ru-RU" sz="1200" dirty="0"/>
              <a:t>. Генерация текстур &amp; перенос стилей.</a:t>
            </a:r>
            <a:endParaRPr lang="ru-RU" sz="1200" dirty="0"/>
          </a:p>
        </p:txBody>
      </p:sp>
      <p:sp>
        <p:nvSpPr>
          <p:cNvPr id="9" name="Полилиния 8"/>
          <p:cNvSpPr/>
          <p:nvPr/>
        </p:nvSpPr>
        <p:spPr>
          <a:xfrm>
            <a:off x="290087" y="331195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/>
              <a:t>VAE. DCGAN.</a:t>
            </a:r>
            <a:endParaRPr lang="ru-RU" sz="1200"/>
          </a:p>
        </p:txBody>
      </p:sp>
      <p:sp>
        <p:nvSpPr>
          <p:cNvPr id="10" name="Полилиния 9"/>
          <p:cNvSpPr/>
          <p:nvPr/>
        </p:nvSpPr>
        <p:spPr>
          <a:xfrm>
            <a:off x="290087" y="363433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/>
              <a:t>Рекуррентные нейронные сети</a:t>
            </a:r>
            <a:endParaRPr lang="ru-RU" sz="1200"/>
          </a:p>
        </p:txBody>
      </p:sp>
      <p:sp>
        <p:nvSpPr>
          <p:cNvPr id="11" name="Полилиния 10"/>
          <p:cNvSpPr/>
          <p:nvPr/>
        </p:nvSpPr>
        <p:spPr>
          <a:xfrm>
            <a:off x="290087" y="395671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/>
              <a:t>Обучение с подкреплением</a:t>
            </a:r>
            <a:endParaRPr lang="ru-RU" sz="1200"/>
          </a:p>
        </p:txBody>
      </p:sp>
      <p:sp>
        <p:nvSpPr>
          <p:cNvPr id="12" name="Полилиния 11"/>
          <p:cNvSpPr/>
          <p:nvPr/>
        </p:nvSpPr>
        <p:spPr>
          <a:xfrm>
            <a:off x="290087" y="427909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/>
              <a:t>Нейронные сети для обработки естественного языка</a:t>
            </a:r>
            <a:endParaRPr lang="ru-RU" sz="120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45" y="2591039"/>
            <a:ext cx="3904984" cy="19433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51620" y="5194300"/>
            <a:ext cx="220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Telegram: @</a:t>
            </a:r>
            <a:r>
              <a:rPr lang="en-US" dirty="0" err="1"/>
              <a:t>ioda_bot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447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5" name="Полилиния 4"/>
          <p:cNvSpPr/>
          <p:nvPr/>
        </p:nvSpPr>
        <p:spPr>
          <a:xfrm>
            <a:off x="290087" y="202243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Персептрон и алгоритм обратного распространения ошибки</a:t>
            </a:r>
            <a:endParaRPr lang="ru-RU" sz="1200" dirty="0"/>
          </a:p>
        </p:txBody>
      </p:sp>
      <p:sp>
        <p:nvSpPr>
          <p:cNvPr id="6" name="Полилиния 5"/>
          <p:cNvSpPr/>
          <p:nvPr/>
        </p:nvSpPr>
        <p:spPr>
          <a:xfrm>
            <a:off x="290087" y="234481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Сверточные</a:t>
            </a:r>
            <a:r>
              <a:rPr lang="ru-RU" sz="1200" dirty="0"/>
              <a:t> нейронные сети</a:t>
            </a:r>
            <a:endParaRPr lang="ru-RU" sz="1200" dirty="0"/>
          </a:p>
        </p:txBody>
      </p:sp>
      <p:sp>
        <p:nvSpPr>
          <p:cNvPr id="7" name="Полилиния 6"/>
          <p:cNvSpPr/>
          <p:nvPr/>
        </p:nvSpPr>
        <p:spPr>
          <a:xfrm>
            <a:off x="290087" y="266719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Нейронные сети для анализа изображений</a:t>
            </a:r>
            <a:endParaRPr lang="ru-RU" sz="1200" dirty="0"/>
          </a:p>
        </p:txBody>
      </p:sp>
      <p:sp>
        <p:nvSpPr>
          <p:cNvPr id="8" name="Полилиния 7"/>
          <p:cNvSpPr/>
          <p:nvPr/>
        </p:nvSpPr>
        <p:spPr>
          <a:xfrm>
            <a:off x="290087" y="298957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Автоэнкодеры</a:t>
            </a:r>
            <a:r>
              <a:rPr lang="ru-RU" sz="1200" dirty="0"/>
              <a:t>. Генерация текстур &amp; перенос стилей.</a:t>
            </a:r>
            <a:endParaRPr lang="ru-RU" sz="1200" dirty="0"/>
          </a:p>
        </p:txBody>
      </p:sp>
      <p:sp>
        <p:nvSpPr>
          <p:cNvPr id="9" name="Полилиния 8"/>
          <p:cNvSpPr/>
          <p:nvPr/>
        </p:nvSpPr>
        <p:spPr>
          <a:xfrm>
            <a:off x="290087" y="331195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/>
              <a:t>VAE. DCGAN.</a:t>
            </a:r>
            <a:endParaRPr lang="ru-RU" sz="1200"/>
          </a:p>
        </p:txBody>
      </p:sp>
      <p:sp>
        <p:nvSpPr>
          <p:cNvPr id="10" name="Полилиния 9"/>
          <p:cNvSpPr/>
          <p:nvPr/>
        </p:nvSpPr>
        <p:spPr>
          <a:xfrm>
            <a:off x="290087" y="363433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/>
              <a:t>Рекуррентные нейронные сети</a:t>
            </a:r>
            <a:endParaRPr lang="ru-RU" sz="1200"/>
          </a:p>
        </p:txBody>
      </p:sp>
      <p:sp>
        <p:nvSpPr>
          <p:cNvPr id="11" name="Полилиния 10"/>
          <p:cNvSpPr/>
          <p:nvPr/>
        </p:nvSpPr>
        <p:spPr>
          <a:xfrm>
            <a:off x="290087" y="395671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/>
              <a:t>Обучение с подкреплением</a:t>
            </a:r>
            <a:endParaRPr lang="ru-RU" sz="1200"/>
          </a:p>
        </p:txBody>
      </p:sp>
      <p:sp>
        <p:nvSpPr>
          <p:cNvPr id="12" name="Полилиния 11"/>
          <p:cNvSpPr/>
          <p:nvPr/>
        </p:nvSpPr>
        <p:spPr>
          <a:xfrm>
            <a:off x="290087" y="4279099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/>
              <a:t>Нейронные сети для обработки естественного языка</a:t>
            </a:r>
            <a:endParaRPr lang="ru-RU" sz="1200"/>
          </a:p>
        </p:txBody>
      </p:sp>
      <p:sp>
        <p:nvSpPr>
          <p:cNvPr id="13" name="Полилиния 12"/>
          <p:cNvSpPr/>
          <p:nvPr/>
        </p:nvSpPr>
        <p:spPr>
          <a:xfrm>
            <a:off x="290087" y="460147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/>
              <a:t>Некоторые продвинутые темы: </a:t>
            </a:r>
            <a:r>
              <a:rPr lang="en-US" sz="1200" dirty="0"/>
              <a:t>attention, one shot learning</a:t>
            </a:r>
            <a:endParaRPr lang="ru-RU" sz="12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41" y="2344819"/>
            <a:ext cx="3810196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37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Линейные модели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6" name="AutoShape 2" descr="Image result for jupyter"/>
          <p:cNvSpPr>
            <a:spLocks noChangeAspect="1" noChangeArrowheads="1"/>
          </p:cNvSpPr>
          <p:nvPr/>
        </p:nvSpPr>
        <p:spPr bwMode="auto">
          <a:xfrm>
            <a:off x="398607" y="160488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21" y="2750949"/>
            <a:ext cx="3059771" cy="205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8218" y="2676359"/>
            <a:ext cx="6136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Нам понадобится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Anaconda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4"/>
              </a:rPr>
              <a:t>Jupyter</a:t>
            </a:r>
            <a:r>
              <a:rPr lang="en-US" dirty="0">
                <a:hlinkClick r:id="rId4"/>
              </a:rPr>
              <a:t> notebook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linkClick r:id="rId5"/>
              </a:rPr>
              <a:t>Pytorch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Материалы лекции: </a:t>
            </a:r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6"/>
              </a:rPr>
              <a:t>goo.gl/rcMo7E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06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нас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92147" y="2708460"/>
            <a:ext cx="5695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Ведущий программист группы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распознавания и синтеза речи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Научный руководитель лаборатории нейронных сетей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mail.ru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2600" y="1656599"/>
            <a:ext cx="617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Arial Black"/>
                <a:cs typeface="Arial Black"/>
              </a:rPr>
              <a:t>Дмитрий Соловьев</a:t>
            </a:r>
            <a:endParaRPr lang="ru-RU" sz="2800" dirty="0">
              <a:latin typeface="Arial Black"/>
              <a:cs typeface="Arial Black"/>
            </a:endParaRPr>
          </a:p>
        </p:txBody>
      </p:sp>
      <p:pic>
        <p:nvPicPr>
          <p:cNvPr id="10" name="Shape 92" descr="ba2fd310dcaa8781a9a652a31baf3c68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1697" y="2374329"/>
            <a:ext cx="2353183" cy="2353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53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35618" y="1777919"/>
            <a:ext cx="717125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HelveticaNeueCyr-Roman"/>
                <a:cs typeface="HelveticaNeueCyr-Roman"/>
              </a:rPr>
              <a:t>Блог на портале</a:t>
            </a:r>
          </a:p>
          <a:p>
            <a:r>
              <a:rPr lang="en-US" sz="2800" dirty="0">
                <a:latin typeface="HelveticaNeueCyr-Roman"/>
                <a:cs typeface="HelveticaNeueCyr-Roman"/>
                <a:hlinkClick r:id="rId2"/>
              </a:rPr>
              <a:t>https://track.mail.ru/blog/view/202</a:t>
            </a:r>
            <a:r>
              <a:rPr lang="en-US" sz="2800" dirty="0" smtClean="0">
                <a:latin typeface="HelveticaNeueCyr-Roman"/>
                <a:cs typeface="HelveticaNeueCyr-Roman"/>
                <a:hlinkClick r:id="rId2"/>
              </a:rPr>
              <a:t>/</a:t>
            </a:r>
            <a:endParaRPr lang="ru-RU" sz="2800" dirty="0" smtClean="0">
              <a:latin typeface="HelveticaNeueCyr-Roman"/>
              <a:cs typeface="HelveticaNeueCyr-Roman"/>
            </a:endParaRPr>
          </a:p>
          <a:p>
            <a:endParaRPr lang="ru-RU" sz="2800" dirty="0">
              <a:latin typeface="HelveticaNeueCyr-Roman"/>
              <a:cs typeface="HelveticaNeueCyr-Roman"/>
            </a:endParaRPr>
          </a:p>
          <a:p>
            <a:r>
              <a:rPr lang="en-US" sz="2800" dirty="0">
                <a:latin typeface="HelveticaNeueCyr-Roman"/>
                <a:cs typeface="HelveticaNeueCyr-Roman"/>
              </a:rPr>
              <a:t>Slack</a:t>
            </a:r>
          </a:p>
          <a:p>
            <a:r>
              <a:rPr lang="en-US" sz="2400" dirty="0">
                <a:latin typeface="HelveticaNeueCyr-Roman"/>
                <a:cs typeface="HelveticaNeueCyr-Roman"/>
                <a:hlinkClick r:id="rId3"/>
              </a:rPr>
              <a:t>https://goo.gl/Ai44Tb</a:t>
            </a:r>
            <a:endParaRPr lang="en-US" sz="2400" dirty="0">
              <a:latin typeface="HelveticaNeueCyr-Roman"/>
              <a:cs typeface="HelveticaNeueCyr-Roman"/>
            </a:endParaRPr>
          </a:p>
          <a:p>
            <a:endParaRPr lang="ru-RU" sz="2400" dirty="0">
              <a:latin typeface="HelveticaNeueCyr-Roman"/>
              <a:cs typeface="HelveticaNeueCyr-Roman"/>
            </a:endParaRPr>
          </a:p>
          <a:p>
            <a:r>
              <a:rPr lang="ru-RU" sz="2400" dirty="0">
                <a:latin typeface="HelveticaNeueCyr-Roman"/>
                <a:cs typeface="HelveticaNeueCyr-Roman"/>
              </a:rPr>
              <a:t>Алексей Воропаев</a:t>
            </a:r>
          </a:p>
          <a:p>
            <a:r>
              <a:rPr lang="en-US" sz="2400" dirty="0">
                <a:latin typeface="HelveticaNeueCyr-Roman"/>
                <a:cs typeface="HelveticaNeueCyr-Roman"/>
                <a:hlinkClick r:id="rId4"/>
              </a:rPr>
              <a:t>voropaev@corp.mail.ru</a:t>
            </a:r>
            <a:endParaRPr lang="en-US" sz="2400" dirty="0">
              <a:latin typeface="HelveticaNeueCyr-Roman"/>
              <a:cs typeface="HelveticaNeueCyr-Roman"/>
            </a:endParaRPr>
          </a:p>
          <a:p>
            <a:endParaRPr lang="ru-RU" sz="2400" dirty="0">
              <a:latin typeface="HelveticaNeueCyr-Roman"/>
              <a:cs typeface="HelveticaNeueCyr-Roman"/>
            </a:endParaRPr>
          </a:p>
          <a:p>
            <a:r>
              <a:rPr lang="ru-RU" sz="2400" dirty="0">
                <a:latin typeface="HelveticaNeueCyr-Roman"/>
                <a:cs typeface="HelveticaNeueCyr-Roman"/>
              </a:rPr>
              <a:t>Дмитрий Соловьев</a:t>
            </a:r>
            <a:endParaRPr lang="en-US" sz="2400" dirty="0">
              <a:latin typeface="HelveticaNeueCyr-Roman"/>
              <a:cs typeface="HelveticaNeueCyr-Roman"/>
            </a:endParaRPr>
          </a:p>
          <a:p>
            <a:r>
              <a:rPr lang="en-US" sz="2400" dirty="0">
                <a:latin typeface="HelveticaNeueCyr-Roman"/>
                <a:cs typeface="HelveticaNeueCyr-Roman"/>
                <a:hlinkClick r:id="rId5"/>
              </a:rPr>
              <a:t>d.soloviev@corp.mail.ru</a:t>
            </a:r>
            <a:endParaRPr lang="en-US" sz="2400" dirty="0">
              <a:latin typeface="HelveticaNeueCyr-Roman"/>
              <a:cs typeface="HelveticaNeueCyr-Roman"/>
            </a:endParaRPr>
          </a:p>
        </p:txBody>
      </p:sp>
      <p:pic>
        <p:nvPicPr>
          <p:cNvPr id="6" name="Рисунок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99" y="5346955"/>
            <a:ext cx="704801" cy="6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2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курсе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0" y="4470456"/>
            <a:ext cx="7094483" cy="1726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443" y="1960667"/>
            <a:ext cx="7135234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HelveticaNeueCyr-Roman"/>
                <a:cs typeface="HelveticaNeueCyr-Roman"/>
              </a:rPr>
              <a:t>Объяснить базовые концепции нейронных сетей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HelveticaNeueCyr-Roman"/>
                <a:cs typeface="HelveticaNeueCyr-Roman"/>
              </a:rPr>
              <a:t>Показать применимость к различным задачам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HelveticaNeueCyr-Roman"/>
                <a:cs typeface="HelveticaNeueCyr-Roman"/>
              </a:rPr>
              <a:t>Научить приемам реализации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HelveticaNeueCyr-Roman"/>
                <a:cs typeface="HelveticaNeueCyr-Roman"/>
              </a:rPr>
              <a:t>Подготовить к прохождению продвинутых курсов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000" dirty="0" smtClean="0">
              <a:latin typeface="HelveticaNeueCyr-Roman"/>
              <a:cs typeface="HelveticaNeueCyr-Roman"/>
            </a:endParaRPr>
          </a:p>
        </p:txBody>
      </p:sp>
    </p:spTree>
    <p:extLst>
      <p:ext uri="{BB962C8B-B14F-4D97-AF65-F5344CB8AC3E}">
        <p14:creationId xmlns:p14="http://schemas.microsoft.com/office/powerpoint/2010/main" val="47000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Меню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75174" y="2632669"/>
            <a:ext cx="7135234" cy="16858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NeueCyr-Roman"/>
                <a:cs typeface="HelveticaNeueCyr-Roman"/>
              </a:rPr>
              <a:t>10</a:t>
            </a:r>
            <a:r>
              <a:rPr lang="ru-RU" sz="2400" dirty="0" smtClean="0">
                <a:latin typeface="HelveticaNeueCyr-Roman"/>
                <a:cs typeface="HelveticaNeueCyr-Roman"/>
              </a:rPr>
              <a:t> лекций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HelveticaNeueCyr-Roman"/>
                <a:cs typeface="HelveticaNeueCyr-Roman"/>
              </a:rPr>
              <a:t>1</a:t>
            </a:r>
            <a:r>
              <a:rPr lang="en-US" sz="2400" dirty="0" smtClean="0">
                <a:latin typeface="HelveticaNeueCyr-Roman"/>
                <a:cs typeface="HelveticaNeueCyr-Roman"/>
              </a:rPr>
              <a:t>0</a:t>
            </a:r>
            <a:r>
              <a:rPr lang="ru-RU" sz="2400" dirty="0" smtClean="0">
                <a:latin typeface="HelveticaNeueCyr-Roman"/>
                <a:cs typeface="HelveticaNeueCyr-Roman"/>
              </a:rPr>
              <a:t> домашних заданий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HelveticaNeueCyr-Roman"/>
                <a:cs typeface="HelveticaNeueCyr-Roman"/>
              </a:rPr>
              <a:t>1 курсовой проект</a:t>
            </a:r>
          </a:p>
        </p:txBody>
      </p:sp>
    </p:spTree>
    <p:extLst>
      <p:ext uri="{BB962C8B-B14F-4D97-AF65-F5344CB8AC3E}">
        <p14:creationId xmlns:p14="http://schemas.microsoft.com/office/powerpoint/2010/main" val="3618080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Домашние задания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71638" y="1810914"/>
            <a:ext cx="7135234" cy="3908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HelveticaNeueCyr-Roman"/>
                <a:cs typeface="HelveticaNeueCyr-Roman"/>
              </a:rPr>
              <a:t>10 простых </a:t>
            </a:r>
            <a:r>
              <a:rPr lang="ru-RU" sz="1600" dirty="0" err="1">
                <a:latin typeface="HelveticaNeueCyr-Roman"/>
                <a:cs typeface="HelveticaNeueCyr-Roman"/>
              </a:rPr>
              <a:t>домашек</a:t>
            </a:r>
            <a:r>
              <a:rPr lang="ru-RU" sz="1600" dirty="0">
                <a:latin typeface="HelveticaNeueCyr-Roman"/>
                <a:cs typeface="HelveticaNeueCyr-Roman"/>
              </a:rPr>
              <a:t> - по одной на каждую лекцию.</a:t>
            </a:r>
            <a:endParaRPr lang="ru-RU" sz="1600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ru-RU" sz="1600" dirty="0">
                <a:latin typeface="HelveticaNeueCyr-Roman"/>
                <a:cs typeface="HelveticaNeueCyr-Roman"/>
              </a:rPr>
              <a:t>За каждую </a:t>
            </a:r>
            <a:r>
              <a:rPr lang="ru-RU" sz="1600" dirty="0" err="1">
                <a:latin typeface="HelveticaNeueCyr-Roman"/>
                <a:cs typeface="HelveticaNeueCyr-Roman"/>
              </a:rPr>
              <a:t>домашку</a:t>
            </a:r>
            <a:r>
              <a:rPr lang="ru-RU" sz="1600" dirty="0">
                <a:latin typeface="HelveticaNeueCyr-Roman"/>
                <a:cs typeface="HelveticaNeueCyr-Roman"/>
              </a:rPr>
              <a:t> 1 балл. </a:t>
            </a:r>
            <a:endParaRPr lang="ru-RU" sz="1600" dirty="0" smtClean="0">
              <a:latin typeface="HelveticaNeueCyr-Roman"/>
              <a:cs typeface="HelveticaNeueCyr-Roman"/>
            </a:endParaRPr>
          </a:p>
          <a:p>
            <a:pPr>
              <a:lnSpc>
                <a:spcPct val="150000"/>
              </a:lnSpc>
            </a:pPr>
            <a:r>
              <a:rPr lang="ru-RU" sz="1600" dirty="0" smtClean="0">
                <a:latin typeface="HelveticaNeueCyr-Roman"/>
                <a:cs typeface="HelveticaNeueCyr-Roman"/>
              </a:rPr>
              <a:t>Срок </a:t>
            </a:r>
            <a:r>
              <a:rPr lang="ru-RU" sz="1600" dirty="0">
                <a:latin typeface="HelveticaNeueCyr-Roman"/>
                <a:cs typeface="HelveticaNeueCyr-Roman"/>
              </a:rPr>
              <a:t>сдачи - 1 неделя, если сдаете позже 0.5 балла.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HelveticaNeueCyr-Roman"/>
                <a:cs typeface="HelveticaNeueCyr-Roman"/>
              </a:rPr>
              <a:t>Сдавать преподавателю выдавшему ДЗ на почту.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HelveticaNeueCyr-Roman"/>
                <a:cs typeface="HelveticaNeueCyr-Roman"/>
              </a:rPr>
              <a:t>Тема письма: </a:t>
            </a:r>
            <a:r>
              <a:rPr lang="ru-RU" sz="1600" dirty="0" smtClean="0">
                <a:latin typeface="HelveticaNeueCyr-Roman"/>
                <a:cs typeface="HelveticaNeueCyr-Roman"/>
              </a:rPr>
              <a:t>"[МФТИ] </a:t>
            </a:r>
            <a:r>
              <a:rPr lang="ru-RU" sz="1600" dirty="0">
                <a:latin typeface="HelveticaNeueCyr-Roman"/>
                <a:cs typeface="HelveticaNeueCyr-Roman"/>
              </a:rPr>
              <a:t>ДЗ_$N_ФАМИЛИЯ_ИМЯ_$DATE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HelveticaNeueCyr-Roman"/>
                <a:cs typeface="HelveticaNeueCyr-Roman"/>
              </a:rPr>
              <a:t>$N - номер ДЗ (1,3,10)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HelveticaNeueCyr-Roman"/>
                <a:cs typeface="HelveticaNeueCyr-Roman"/>
              </a:rPr>
              <a:t>$DATE - дата, когда отправили, чтобы повторные сдачи приходили выше (формат 201802212313 – 21 февраля в 23:13)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ru-RU" sz="1600" dirty="0">
                <a:latin typeface="HelveticaNeueCyr-Roman"/>
                <a:cs typeface="HelveticaNeueCyr-Roman"/>
              </a:rPr>
              <a:t>От 7 баллов - оценка 3</a:t>
            </a: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latin typeface="HelveticaNeueCyr-Roman"/>
              </a:rPr>
              <a:t>От 10 баллов - оценка 4</a:t>
            </a:r>
            <a:endParaRPr lang="ru-RU" sz="1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latin typeface="HelveticaNeueCyr-Roman"/>
              </a:rPr>
              <a:t>От 13 баллов - оценка 5</a:t>
            </a:r>
            <a:endParaRPr lang="ru-RU" sz="1600" dirty="0">
              <a:cs typeface="Calibri"/>
            </a:endParaRPr>
          </a:p>
        </p:txBody>
      </p:sp>
      <p:pic>
        <p:nvPicPr>
          <p:cNvPr id="6" name="Рисунок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99" y="5346955"/>
            <a:ext cx="704801" cy="6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9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Курсовой проект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54876" y="2413080"/>
            <a:ext cx="7135234" cy="2169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HelveticaNeueCyr-Roman"/>
                <a:cs typeface="HelveticaNeueCyr-Roman"/>
              </a:rPr>
              <a:t>Курсовой проект - более сложное задание до конца курса.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>
                <a:latin typeface="HelveticaNeueCyr-Roman"/>
                <a:cs typeface="HelveticaNeueCyr-Roman"/>
              </a:rPr>
              <a:t>За него максимум 5 баллов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NeueCyr-Roman"/>
                <a:cs typeface="HelveticaNeueCyr-Roman"/>
              </a:rPr>
              <a:t>Выдадим на 3-4 лекциях темы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NeueCyr-Roman"/>
                <a:cs typeface="HelveticaNeueCyr-Roman"/>
              </a:rPr>
              <a:t>Представляют собой усложненное задание связанное с одной из пройденных тем - например </a:t>
            </a:r>
            <a:r>
              <a:rPr lang="ru-RU" dirty="0" err="1">
                <a:latin typeface="HelveticaNeueCyr-Roman"/>
                <a:cs typeface="HelveticaNeueCyr-Roman"/>
              </a:rPr>
              <a:t>Style</a:t>
            </a:r>
            <a:r>
              <a:rPr lang="ru-RU" dirty="0">
                <a:latin typeface="HelveticaNeueCyr-Roman"/>
                <a:cs typeface="HelveticaNeueCyr-Roman"/>
              </a:rPr>
              <a:t> </a:t>
            </a:r>
            <a:r>
              <a:rPr lang="ru-RU" dirty="0" err="1">
                <a:latin typeface="HelveticaNeueCyr-Roman"/>
                <a:cs typeface="HelveticaNeueCyr-Roman"/>
              </a:rPr>
              <a:t>Transfer</a:t>
            </a:r>
          </a:p>
        </p:txBody>
      </p:sp>
      <p:pic>
        <p:nvPicPr>
          <p:cNvPr id="6" name="Рисунок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99" y="5346955"/>
            <a:ext cx="704801" cy="6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8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Посещение лекций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dirty="0">
                <a:latin typeface="HelveticaNeueCyr-Roman"/>
                <a:cs typeface="HelveticaNeueCyr-Roman"/>
              </a:rPr>
              <a:t>После начала лекции (18:00)  и до 00:00 на портале </a:t>
            </a:r>
            <a:r>
              <a:rPr lang="en-US" dirty="0">
                <a:latin typeface="HelveticaNeueCyr-Roman"/>
                <a:cs typeface="HelveticaNeueCyr-Roman"/>
              </a:rPr>
              <a:t>https://track.mail.ru/</a:t>
            </a:r>
            <a:r>
              <a:rPr lang="ru-RU" dirty="0">
                <a:latin typeface="HelveticaNeueCyr-Roman"/>
                <a:cs typeface="HelveticaNeueCyr-Roman"/>
              </a:rPr>
              <a:t> нужно отметиться, что вы на лекции</a:t>
            </a:r>
          </a:p>
          <a:p>
            <a:pPr>
              <a:lnSpc>
                <a:spcPct val="150000"/>
              </a:lnSpc>
            </a:pPr>
            <a:endParaRPr lang="ru-RU" dirty="0">
              <a:latin typeface="HelveticaNeueCyr-Roman"/>
              <a:cs typeface="HelveticaNeueCyr-Roman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HelveticaNeueCyr-Roman"/>
                <a:cs typeface="HelveticaNeueCyr-Roman"/>
              </a:rPr>
              <a:t>После этого придет ссылка на обратную связь (</a:t>
            </a:r>
            <a:r>
              <a:rPr lang="ru-RU" dirty="0" err="1">
                <a:latin typeface="HelveticaNeueCyr-Roman"/>
                <a:cs typeface="HelveticaNeueCyr-Roman"/>
              </a:rPr>
              <a:t>feedback</a:t>
            </a:r>
            <a:r>
              <a:rPr lang="ru-RU" dirty="0">
                <a:latin typeface="HelveticaNeueCyr-Roman"/>
                <a:cs typeface="HelveticaNeueCyr-Roman"/>
              </a:rPr>
              <a:t>) - ее нужно заполнить до 00:00 так же. </a:t>
            </a:r>
            <a:r>
              <a:rPr lang="ru-RU" dirty="0" err="1">
                <a:latin typeface="HelveticaNeueCyr-Roman"/>
                <a:cs typeface="HelveticaNeueCyr-Roman"/>
              </a:rPr>
              <a:t>Feedback</a:t>
            </a:r>
            <a:r>
              <a:rPr lang="ru-RU" dirty="0">
                <a:latin typeface="HelveticaNeueCyr-Roman"/>
                <a:cs typeface="HelveticaNeueCyr-Roman"/>
              </a:rPr>
              <a:t> анонимный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683E-08AF-4C3A-BE40-2D9C57A20CF5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1027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478</Words>
  <Application>Microsoft Office PowerPoint</Application>
  <PresentationFormat>Экран (4:3)</PresentationFormat>
  <Paragraphs>156</Paragraphs>
  <Slides>22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4" baseType="lpstr">
      <vt:lpstr>Arial</vt:lpstr>
      <vt:lpstr>Arial Black</vt:lpstr>
      <vt:lpstr>Calibri</vt:lpstr>
      <vt:lpstr>Cambria Math</vt:lpstr>
      <vt:lpstr>Helvetica</vt:lpstr>
      <vt:lpstr>HelveticaNeueCyr</vt:lpstr>
      <vt:lpstr>HelveticaNeueCyr-Roman</vt:lpstr>
      <vt:lpstr>Lucida Grande</vt:lpstr>
      <vt:lpstr>PF Isotext Pro</vt:lpstr>
      <vt:lpstr>PT Mono</vt:lpstr>
      <vt:lpstr>Wingdings</vt:lpstr>
      <vt:lpstr>Office Theme</vt:lpstr>
      <vt:lpstr>Презентация PowerPoint</vt:lpstr>
      <vt:lpstr>О нас</vt:lpstr>
      <vt:lpstr>О нас</vt:lpstr>
      <vt:lpstr>Контакты</vt:lpstr>
      <vt:lpstr>О курсе</vt:lpstr>
      <vt:lpstr>Меню</vt:lpstr>
      <vt:lpstr>Домашние задания</vt:lpstr>
      <vt:lpstr>Курсовой проект</vt:lpstr>
      <vt:lpstr>Посещение лекций</vt:lpstr>
      <vt:lpstr>Презентация PowerPoint</vt:lpstr>
      <vt:lpstr>Доступ на сервер с GPU </vt:lpstr>
      <vt:lpstr>План лекции сегодня</vt:lpstr>
      <vt:lpstr>План лекций</vt:lpstr>
      <vt:lpstr>План лекций</vt:lpstr>
      <vt:lpstr>План лекций</vt:lpstr>
      <vt:lpstr>План лекций</vt:lpstr>
      <vt:lpstr>План лекций</vt:lpstr>
      <vt:lpstr>План лекций</vt:lpstr>
      <vt:lpstr>План лекций</vt:lpstr>
      <vt:lpstr>План лекций</vt:lpstr>
      <vt:lpstr>План лекций</vt:lpstr>
      <vt:lpstr>Линейные модели</vt:lpstr>
    </vt:vector>
  </TitlesOfParts>
  <Company>Mail.ru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Alena Eresko</dc:creator>
  <cp:lastModifiedBy>Mostieva Arina</cp:lastModifiedBy>
  <cp:revision>19</cp:revision>
  <dcterms:created xsi:type="dcterms:W3CDTF">2015-08-04T10:04:38Z</dcterms:created>
  <dcterms:modified xsi:type="dcterms:W3CDTF">2018-03-02T14:57:27Z</dcterms:modified>
</cp:coreProperties>
</file>